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handoutMasterIdLst>
    <p:handoutMasterId r:id="rId17"/>
  </p:handoutMasterIdLst>
  <p:sldIdLst>
    <p:sldId id="263" r:id="rId2"/>
    <p:sldId id="273" r:id="rId3"/>
    <p:sldId id="256" r:id="rId4"/>
    <p:sldId id="257" r:id="rId5"/>
    <p:sldId id="258" r:id="rId6"/>
    <p:sldId id="259" r:id="rId7"/>
    <p:sldId id="260" r:id="rId8"/>
    <p:sldId id="279" r:id="rId9"/>
    <p:sldId id="284" r:id="rId10"/>
    <p:sldId id="272" r:id="rId11"/>
    <p:sldId id="290" r:id="rId12"/>
    <p:sldId id="292" r:id="rId13"/>
    <p:sldId id="289" r:id="rId14"/>
    <p:sldId id="262" r:id="rId15"/>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592">
          <p15:clr>
            <a:srgbClr val="A4A3A4"/>
          </p15:clr>
        </p15:guide>
        <p15:guide id="2" pos="460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FF"/>
    <a:srgbClr val="D73AD7"/>
    <a:srgbClr val="FCD8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772" autoAdjust="0"/>
    <p:restoredTop sz="75195" autoAdjust="0"/>
  </p:normalViewPr>
  <p:slideViewPr>
    <p:cSldViewPr snapToGrid="0" snapToObjects="1">
      <p:cViewPr varScale="1">
        <p:scale>
          <a:sx n="66" d="100"/>
          <a:sy n="66" d="100"/>
        </p:scale>
        <p:origin x="413" y="48"/>
      </p:cViewPr>
      <p:guideLst>
        <p:guide orient="horz" pos="2592"/>
        <p:guide pos="460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4660900" y="0"/>
            <a:ext cx="3567113" cy="733425"/>
          </a:xfrm>
          <a:prstGeom prst="rect">
            <a:avLst/>
          </a:prstGeom>
        </p:spPr>
        <p:txBody>
          <a:bodyPr vert="horz" lIns="91440" tIns="45720" rIns="91440" bIns="45720" rtlCol="0"/>
          <a:lstStyle>
            <a:lvl1pPr algn="r">
              <a:defRPr sz="1200"/>
            </a:lvl1pPr>
          </a:lstStyle>
          <a:p>
            <a:fld id="{2B8B372A-F02F-4F5A-A669-C46D68E62654}" type="datetime2">
              <a:rPr lang="en-US" smtClean="0"/>
              <a:pPr/>
              <a:t>Wednesday, February 4, 2026</a:t>
            </a:fld>
            <a:endParaRPr lang="en-US"/>
          </a:p>
        </p:txBody>
      </p:sp>
      <p:sp>
        <p:nvSpPr>
          <p:cNvPr id="4" name="Footer Placeholder 3"/>
          <p:cNvSpPr>
            <a:spLocks noGrp="1"/>
          </p:cNvSpPr>
          <p:nvPr>
            <p:ph type="ftr" sz="quarter" idx="2"/>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4660900" y="13896975"/>
            <a:ext cx="3567113" cy="733425"/>
          </a:xfrm>
          <a:prstGeom prst="rect">
            <a:avLst/>
          </a:prstGeom>
        </p:spPr>
        <p:txBody>
          <a:bodyPr vert="horz" lIns="91440" tIns="45720" rIns="91440" bIns="45720" rtlCol="0" anchor="b"/>
          <a:lstStyle>
            <a:lvl1pPr algn="r">
              <a:defRPr sz="1200"/>
            </a:lvl1pPr>
          </a:lstStyle>
          <a:p>
            <a:fld id="{60F8D420-FEEB-419C-A249-7AE818F86E7D}" type="slidenum">
              <a:rPr lang="en-US" smtClean="0"/>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p:handoutMaster>
</file>

<file path=ppt/media/image1.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4637566"/>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3</a:t>
            </a:fld>
            <a:endParaRPr lang="en-US" dirty="0"/>
          </a:p>
        </p:txBody>
      </p:sp>
    </p:spTree>
    <p:extLst>
      <p:ext uri="{BB962C8B-B14F-4D97-AF65-F5344CB8AC3E}">
        <p14:creationId xmlns:p14="http://schemas.microsoft.com/office/powerpoint/2010/main" val="1376496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4</a:t>
            </a:fld>
            <a:endParaRPr lang="en-US" dirty="0"/>
          </a:p>
        </p:txBody>
      </p:sp>
    </p:spTree>
    <p:extLst>
      <p:ext uri="{BB962C8B-B14F-4D97-AF65-F5344CB8AC3E}">
        <p14:creationId xmlns:p14="http://schemas.microsoft.com/office/powerpoint/2010/main" val="13199740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5</a:t>
            </a:fld>
            <a:endParaRPr lang="en-US" dirty="0"/>
          </a:p>
        </p:txBody>
      </p:sp>
    </p:spTree>
    <p:extLst>
      <p:ext uri="{BB962C8B-B14F-4D97-AF65-F5344CB8AC3E}">
        <p14:creationId xmlns:p14="http://schemas.microsoft.com/office/powerpoint/2010/main" val="1596941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6</a:t>
            </a:fld>
            <a:endParaRPr lang="en-US" dirty="0"/>
          </a:p>
        </p:txBody>
      </p:sp>
    </p:spTree>
    <p:extLst>
      <p:ext uri="{BB962C8B-B14F-4D97-AF65-F5344CB8AC3E}">
        <p14:creationId xmlns:p14="http://schemas.microsoft.com/office/powerpoint/2010/main" val="20163697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7</a:t>
            </a:fld>
            <a:endParaRPr lang="en-US" dirty="0"/>
          </a:p>
        </p:txBody>
      </p:sp>
    </p:spTree>
    <p:extLst>
      <p:ext uri="{BB962C8B-B14F-4D97-AF65-F5344CB8AC3E}">
        <p14:creationId xmlns:p14="http://schemas.microsoft.com/office/powerpoint/2010/main" val="9498556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pPr/>
              <a:t>14</a:t>
            </a:fld>
            <a:endParaRPr lang="en-US"/>
          </a:p>
        </p:txBody>
      </p:sp>
    </p:spTree>
    <p:extLst>
      <p:ext uri="{BB962C8B-B14F-4D97-AF65-F5344CB8AC3E}">
        <p14:creationId xmlns:p14="http://schemas.microsoft.com/office/powerpoint/2010/main" val="2684585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28800" y="1346836"/>
            <a:ext cx="10972800" cy="2865120"/>
          </a:xfrm>
        </p:spPr>
        <p:txBody>
          <a:bodyPr anchor="b"/>
          <a:lstStyle>
            <a:lvl1pPr algn="ctr">
              <a:defRPr sz="7200"/>
            </a:lvl1pPr>
          </a:lstStyle>
          <a:p>
            <a:r>
              <a:rPr lang="en-US"/>
              <a:t>Click to edit Master title style</a:t>
            </a:r>
          </a:p>
        </p:txBody>
      </p:sp>
      <p:sp>
        <p:nvSpPr>
          <p:cNvPr id="3" name="Subtitle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469880" y="438150"/>
            <a:ext cx="3154680" cy="6974206"/>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05840" y="438150"/>
            <a:ext cx="9281160" cy="697420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0" y="2051686"/>
            <a:ext cx="12618720" cy="3423284"/>
          </a:xfrm>
        </p:spPr>
        <p:txBody>
          <a:bodyPr anchor="b"/>
          <a:lstStyle>
            <a:lvl1pPr>
              <a:defRPr sz="7200"/>
            </a:lvl1pPr>
          </a:lstStyle>
          <a:p>
            <a:r>
              <a:rPr lang="en-US"/>
              <a:t>Click to edit Master title style</a:t>
            </a:r>
          </a:p>
        </p:txBody>
      </p:sp>
      <p:sp>
        <p:nvSpPr>
          <p:cNvPr id="3" name="Text Placeholder 2"/>
          <p:cNvSpPr>
            <a:spLocks noGrp="1"/>
          </p:cNvSpPr>
          <p:nvPr>
            <p:ph type="body" idx="1"/>
          </p:nvPr>
        </p:nvSpPr>
        <p:spPr>
          <a:xfrm>
            <a:off x="998220" y="5507356"/>
            <a:ext cx="12618720" cy="1800224"/>
          </a:xfrm>
        </p:spPr>
        <p:txBody>
          <a:bodyPr/>
          <a:lstStyle>
            <a:lvl1pPr marL="0" indent="0">
              <a:buNone/>
              <a:defRPr sz="2880">
                <a:solidFill>
                  <a:schemeClr val="tx1">
                    <a:tint val="75000"/>
                  </a:schemeClr>
                </a:solidFill>
              </a:defRPr>
            </a:lvl1pPr>
            <a:lvl2pPr marL="548640" indent="0">
              <a:buNone/>
              <a:defRPr sz="2400">
                <a:solidFill>
                  <a:schemeClr val="tx1">
                    <a:tint val="75000"/>
                  </a:schemeClr>
                </a:solidFill>
              </a:defRPr>
            </a:lvl2pPr>
            <a:lvl3pPr marL="1097280" indent="0">
              <a:buNone/>
              <a:defRPr sz="2160">
                <a:solidFill>
                  <a:schemeClr val="tx1">
                    <a:tint val="75000"/>
                  </a:schemeClr>
                </a:solidFill>
              </a:defRPr>
            </a:lvl3pPr>
            <a:lvl4pPr marL="1645920" indent="0">
              <a:buNone/>
              <a:defRPr sz="1920">
                <a:solidFill>
                  <a:schemeClr val="tx1">
                    <a:tint val="75000"/>
                  </a:schemeClr>
                </a:solidFill>
              </a:defRPr>
            </a:lvl4pPr>
            <a:lvl5pPr marL="2194560" indent="0">
              <a:buNone/>
              <a:defRPr sz="1920">
                <a:solidFill>
                  <a:schemeClr val="tx1">
                    <a:tint val="75000"/>
                  </a:schemeClr>
                </a:solidFill>
              </a:defRPr>
            </a:lvl5pPr>
            <a:lvl6pPr marL="2743200" indent="0">
              <a:buNone/>
              <a:defRPr sz="1920">
                <a:solidFill>
                  <a:schemeClr val="tx1">
                    <a:tint val="75000"/>
                  </a:schemeClr>
                </a:solidFill>
              </a:defRPr>
            </a:lvl6pPr>
            <a:lvl7pPr marL="3291840" indent="0">
              <a:buNone/>
              <a:defRPr sz="1920">
                <a:solidFill>
                  <a:schemeClr val="tx1">
                    <a:tint val="75000"/>
                  </a:schemeClr>
                </a:solidFill>
              </a:defRPr>
            </a:lvl7pPr>
            <a:lvl8pPr marL="3840480" indent="0">
              <a:buNone/>
              <a:defRPr sz="1920">
                <a:solidFill>
                  <a:schemeClr val="tx1">
                    <a:tint val="75000"/>
                  </a:schemeClr>
                </a:solidFill>
              </a:defRPr>
            </a:lvl8pPr>
            <a:lvl9pPr marL="4389120" indent="0">
              <a:buNone/>
              <a:defRPr sz="19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058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406640" y="2190750"/>
            <a:ext cx="6217920" cy="52216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7746" y="438150"/>
            <a:ext cx="12618720" cy="1590676"/>
          </a:xfrm>
        </p:spPr>
        <p:txBody>
          <a:bodyPr/>
          <a:lstStyle/>
          <a:p>
            <a:r>
              <a:rPr lang="en-US"/>
              <a:t>Click to edit Master title style</a:t>
            </a:r>
          </a:p>
        </p:txBody>
      </p:sp>
      <p:sp>
        <p:nvSpPr>
          <p:cNvPr id="3" name="Text Placeholder 2"/>
          <p:cNvSpPr>
            <a:spLocks noGrp="1"/>
          </p:cNvSpPr>
          <p:nvPr>
            <p:ph type="body" idx="1"/>
          </p:nvPr>
        </p:nvSpPr>
        <p:spPr>
          <a:xfrm>
            <a:off x="1007746" y="2017396"/>
            <a:ext cx="6189344"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007746" y="3006090"/>
            <a:ext cx="6189344"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7406640" y="2017396"/>
            <a:ext cx="6219826"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06640" y="3006090"/>
            <a:ext cx="6219826" cy="44215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Content Placeholder 2"/>
          <p:cNvSpPr>
            <a:spLocks noGrp="1"/>
          </p:cNvSpPr>
          <p:nvPr>
            <p:ph idx="1"/>
          </p:nvPr>
        </p:nvSpPr>
        <p:spPr>
          <a:xfrm>
            <a:off x="6219826" y="1184911"/>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7746" y="548640"/>
            <a:ext cx="4718684" cy="1920240"/>
          </a:xfrm>
        </p:spPr>
        <p:txBody>
          <a:bodyPr anchor="b"/>
          <a:lstStyle>
            <a:lvl1pPr>
              <a:defRPr sz="3840"/>
            </a:lvl1pPr>
          </a:lstStyle>
          <a:p>
            <a:r>
              <a:rPr lang="en-US"/>
              <a:t>Click to edit Master title style</a:t>
            </a:r>
          </a:p>
        </p:txBody>
      </p:sp>
      <p:sp>
        <p:nvSpPr>
          <p:cNvPr id="3" name="Picture Placeholder 2"/>
          <p:cNvSpPr>
            <a:spLocks noGrp="1"/>
          </p:cNvSpPr>
          <p:nvPr>
            <p:ph type="pic" idx="1"/>
          </p:nvPr>
        </p:nvSpPr>
        <p:spPr>
          <a:xfrm>
            <a:off x="6219826" y="1184911"/>
            <a:ext cx="7406640" cy="5848350"/>
          </a:xfrm>
        </p:spPr>
        <p:txBody>
          <a:bodyPr/>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endParaRPr lang="en-US"/>
          </a:p>
        </p:txBody>
      </p:sp>
      <p:sp>
        <p:nvSpPr>
          <p:cNvPr id="4" name="Text Placeholder 3"/>
          <p:cNvSpPr>
            <a:spLocks noGrp="1"/>
          </p:cNvSpPr>
          <p:nvPr>
            <p:ph type="body" sz="half" idx="2"/>
          </p:nvPr>
        </p:nvSpPr>
        <p:spPr>
          <a:xfrm>
            <a:off x="1007746" y="2468880"/>
            <a:ext cx="4718684"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D6F8DD-6252-4392-88D9-56B6AEEE3EF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05840" y="438150"/>
            <a:ext cx="12618720" cy="159067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005840" y="2190750"/>
            <a:ext cx="12618720" cy="522160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05840" y="7627621"/>
            <a:ext cx="3291840" cy="438150"/>
          </a:xfrm>
          <a:prstGeom prst="rect">
            <a:avLst/>
          </a:prstGeom>
        </p:spPr>
        <p:txBody>
          <a:bodyPr vert="horz" lIns="91440" tIns="45720" rIns="91440" bIns="45720" rtlCol="0" anchor="ctr"/>
          <a:lstStyle>
            <a:lvl1pPr algn="l">
              <a:defRPr sz="144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846320" y="7627621"/>
            <a:ext cx="4937760" cy="438150"/>
          </a:xfrm>
          <a:prstGeom prst="rect">
            <a:avLst/>
          </a:prstGeom>
        </p:spPr>
        <p:txBody>
          <a:bodyPr vert="horz" lIns="91440" tIns="45720" rIns="91440" bIns="45720" rtlCol="0" anchor="ctr"/>
          <a:lstStyle>
            <a:lvl1pPr algn="ctr">
              <a:defRPr sz="14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332720" y="7627621"/>
            <a:ext cx="3291840" cy="438150"/>
          </a:xfrm>
          <a:prstGeom prst="rect">
            <a:avLst/>
          </a:prstGeom>
        </p:spPr>
        <p:txBody>
          <a:bodyPr vert="horz" lIns="91440" tIns="45720" rIns="91440" bIns="45720" rtlCol="0" anchor="ctr"/>
          <a:lstStyle>
            <a:lvl1pPr algn="r">
              <a:defRPr sz="1440">
                <a:solidFill>
                  <a:schemeClr val="tx1">
                    <a:tint val="75000"/>
                  </a:schemeClr>
                </a:solidFill>
              </a:defRPr>
            </a:lvl1pPr>
          </a:lstStyle>
          <a:p>
            <a:fld id="{EDD6F8DD-6252-4392-88D9-56B6AEEE3EF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lvl1pPr algn="l" defTabSz="1097280" rtl="0" eaLnBrk="1" latinLnBrk="0" hangingPunct="1">
        <a:lnSpc>
          <a:spcPct val="90000"/>
        </a:lnSpc>
        <a:spcBef>
          <a:spcPct val="0"/>
        </a:spcBef>
        <a:buNone/>
        <a:defRPr sz="5280" kern="1200">
          <a:solidFill>
            <a:schemeClr val="tx1"/>
          </a:solidFill>
          <a:latin typeface="+mj-lt"/>
          <a:ea typeface="+mj-ea"/>
          <a:cs typeface="+mj-cs"/>
        </a:defRPr>
      </a:lvl1pPr>
    </p:titleStyle>
    <p:bodyStyle>
      <a:lvl1pPr marL="274320" indent="-274320" algn="l" defTabSz="1097280" rtl="0" eaLnBrk="1" latinLnBrk="0" hangingPunct="1">
        <a:lnSpc>
          <a:spcPct val="90000"/>
        </a:lnSpc>
        <a:spcBef>
          <a:spcPts val="1200"/>
        </a:spcBef>
        <a:buFont typeface="Arial" panose="020B0604020202020204" pitchFamily="34" charset="0"/>
        <a:buChar char="•"/>
        <a:defRPr sz="3360" kern="1200">
          <a:solidFill>
            <a:schemeClr val="tx1"/>
          </a:solidFill>
          <a:latin typeface="+mn-lt"/>
          <a:ea typeface="+mn-ea"/>
          <a:cs typeface="+mn-cs"/>
        </a:defRPr>
      </a:lvl1pPr>
      <a:lvl2pPr marL="822960" indent="-274320" algn="l" defTabSz="1097280" rtl="0" eaLnBrk="1" latinLnBrk="0" hangingPunct="1">
        <a:lnSpc>
          <a:spcPct val="90000"/>
        </a:lnSpc>
        <a:spcBef>
          <a:spcPts val="600"/>
        </a:spcBef>
        <a:buFont typeface="Arial" panose="020B0604020202020204" pitchFamily="34" charset="0"/>
        <a:buChar char="•"/>
        <a:defRPr sz="2880" kern="1200">
          <a:solidFill>
            <a:schemeClr val="tx1"/>
          </a:solidFill>
          <a:latin typeface="+mn-lt"/>
          <a:ea typeface="+mn-ea"/>
          <a:cs typeface="+mn-cs"/>
        </a:defRPr>
      </a:lvl2pPr>
      <a:lvl3pPr marL="1371600" indent="-274320" algn="l" defTabSz="1097280" rtl="0" eaLnBrk="1" latinLnBrk="0" hangingPunct="1">
        <a:lnSpc>
          <a:spcPct val="90000"/>
        </a:lnSpc>
        <a:spcBef>
          <a:spcPts val="600"/>
        </a:spcBef>
        <a:buFont typeface="Arial" panose="020B0604020202020204" pitchFamily="34" charset="0"/>
        <a:buChar char="•"/>
        <a:defRPr sz="2400" kern="1200">
          <a:solidFill>
            <a:schemeClr val="tx1"/>
          </a:solidFill>
          <a:latin typeface="+mn-lt"/>
          <a:ea typeface="+mn-ea"/>
          <a:cs typeface="+mn-cs"/>
        </a:defRPr>
      </a:lvl3pPr>
      <a:lvl4pPr marL="19202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4pPr>
      <a:lvl5pPr marL="246888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7137854" y="5947375"/>
            <a:ext cx="6285865" cy="1015663"/>
          </a:xfrm>
          <a:prstGeom prst="rect">
            <a:avLst/>
          </a:prstGeom>
          <a:noFill/>
        </p:spPr>
        <p:txBody>
          <a:bodyPr wrap="square" rtlCol="0">
            <a:spAutoFit/>
          </a:bodyPr>
          <a:lstStyle/>
          <a:p>
            <a:r>
              <a:rPr lang="en-US" sz="2000" b="1" i="1" dirty="0">
                <a:latin typeface="Times New Roman" panose="02020603050405020304" pitchFamily="18" charset="0"/>
                <a:cs typeface="Times New Roman" panose="02020603050405020304" pitchFamily="18" charset="0"/>
              </a:rPr>
              <a:t>NICKSON JIMS J                     (8115U24EC066)</a:t>
            </a:r>
          </a:p>
          <a:p>
            <a:endParaRPr lang="en-US" sz="2000" b="1" i="1" dirty="0">
              <a:latin typeface="Times New Roman" panose="02020603050405020304" pitchFamily="18" charset="0"/>
              <a:cs typeface="Times New Roman" panose="02020603050405020304" pitchFamily="18" charset="0"/>
            </a:endParaRPr>
          </a:p>
          <a:p>
            <a:endParaRPr lang="en-US" sz="2000" b="1" i="1" dirty="0">
              <a:latin typeface="Times New Roman" panose="02020603050405020304" pitchFamily="18" charset="0"/>
              <a:cs typeface="Times New Roman" panose="02020603050405020304" pitchFamily="18" charset="0"/>
            </a:endParaRPr>
          </a:p>
        </p:txBody>
      </p:sp>
      <p:sp>
        <p:nvSpPr>
          <p:cNvPr id="2" name="Rectangle 1"/>
          <p:cNvSpPr/>
          <p:nvPr/>
        </p:nvSpPr>
        <p:spPr>
          <a:xfrm>
            <a:off x="13002322" y="7915806"/>
            <a:ext cx="1628078" cy="31223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1</a:t>
            </a:r>
            <a:endParaRPr lang="en-US" dirty="0">
              <a:solidFill>
                <a:schemeClr val="tx1"/>
              </a:solidFill>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94264" y="175101"/>
            <a:ext cx="8929444" cy="2012969"/>
          </a:xfrm>
          <a:prstGeom prst="rect">
            <a:avLst/>
          </a:prstGeom>
          <a:noFill/>
          <a:ln>
            <a:noFill/>
          </a:ln>
        </p:spPr>
      </p:pic>
      <p:sp>
        <p:nvSpPr>
          <p:cNvPr id="4" name="TextBox 3"/>
          <p:cNvSpPr txBox="1"/>
          <p:nvPr/>
        </p:nvSpPr>
        <p:spPr>
          <a:xfrm>
            <a:off x="-1" y="2330258"/>
            <a:ext cx="14630401" cy="2985433"/>
          </a:xfrm>
          <a:prstGeom prst="rect">
            <a:avLst/>
          </a:prstGeom>
          <a:noFill/>
        </p:spPr>
        <p:txBody>
          <a:bodyPr wrap="square" rtlCol="0">
            <a:spAutoFit/>
          </a:bodyPr>
          <a:lstStyle/>
          <a:p>
            <a:pPr algn="ctr"/>
            <a:r>
              <a:rPr lang="en-US" sz="4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DEPARTMENT OF ECE</a:t>
            </a:r>
          </a:p>
          <a:p>
            <a:pPr algn="ctr"/>
            <a:r>
              <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ECB1212-DESIGN THINKING</a:t>
            </a:r>
          </a:p>
          <a:p>
            <a:pPr algn="ctr"/>
            <a:r>
              <a:rPr lang="en-US"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II year /III Sem</a:t>
            </a:r>
          </a:p>
          <a:p>
            <a:pPr algn="ctr"/>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TITLE</a:t>
            </a:r>
            <a:r>
              <a:rPr lang="en-US" sz="36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US" sz="36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en-IN" sz="4000" b="1" dirty="0">
                <a:latin typeface="Times New Roman" panose="02020603050405020304" pitchFamily="18" charset="0"/>
                <a:cs typeface="Times New Roman" panose="02020603050405020304" pitchFamily="18" charset="0"/>
              </a:rPr>
              <a:t>AIR QUALITY MONITORING INSIDE THE HOSPITAL</a:t>
            </a:r>
            <a:endParaRPr lang="en-US" sz="4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3"/>
          <a:stretch>
            <a:fillRect/>
          </a:stretch>
        </p:blipFill>
        <p:spPr>
          <a:xfrm>
            <a:off x="10685901" y="313794"/>
            <a:ext cx="2580945" cy="160196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K RAMAKRISHNAN COLLEGE OF ENGINEERING - Digital Trichy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348" y="192904"/>
            <a:ext cx="1440136" cy="1441369"/>
          </a:xfrm>
          <a:prstGeom prst="rect">
            <a:avLst/>
          </a:prstGeom>
          <a:noFill/>
          <a:extLst>
            <a:ext uri="{909E8E84-426E-40DD-AFC4-6F175D3DCCD1}">
              <a14:hiddenFill xmlns:a14="http://schemas.microsoft.com/office/drawing/2010/main">
                <a:solidFill>
                  <a:srgbClr val="FFFFFF"/>
                </a:solidFill>
              </a14:hiddenFill>
            </a:ext>
          </a:extLst>
        </p:spPr>
      </p:pic>
      <p:sp>
        <p:nvSpPr>
          <p:cNvPr id="2" name="Text 0"/>
          <p:cNvSpPr/>
          <p:nvPr/>
        </p:nvSpPr>
        <p:spPr>
          <a:xfrm>
            <a:off x="2573179" y="417870"/>
            <a:ext cx="9156130" cy="704017"/>
          </a:xfrm>
          <a:prstGeom prst="rect">
            <a:avLst/>
          </a:prstGeom>
          <a:noFill/>
        </p:spPr>
        <p:txBody>
          <a:bodyPr wrap="none" lIns="0" tIns="0" rIns="0" bIns="0" rtlCol="0" anchor="t"/>
          <a:lstStyle/>
          <a:p>
            <a:pPr marL="0" indent="0">
              <a:lnSpc>
                <a:spcPts val="5500"/>
              </a:lnSpc>
              <a:buNone/>
            </a:pPr>
            <a:endParaRPr lang="en-US" sz="4400" kern="0" spc="-89" dirty="0">
              <a:solidFill>
                <a:srgbClr val="D73AD7"/>
              </a:solidFill>
              <a:latin typeface="Times New Roman" panose="02020603050405020304" pitchFamily="18" charset="0"/>
              <a:ea typeface="Source Serif Pro" pitchFamily="34" charset="-122"/>
              <a:cs typeface="Times New Roman" panose="02020603050405020304" pitchFamily="18" charset="0"/>
            </a:endParaRPr>
          </a:p>
        </p:txBody>
      </p:sp>
      <p:sp>
        <p:nvSpPr>
          <p:cNvPr id="10" name="Rectangle 9"/>
          <p:cNvSpPr/>
          <p:nvPr/>
        </p:nvSpPr>
        <p:spPr>
          <a:xfrm>
            <a:off x="12894197" y="7789762"/>
            <a:ext cx="1632031" cy="33566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643357" y="695218"/>
            <a:ext cx="9015774" cy="707886"/>
          </a:xfrm>
          <a:prstGeom prst="rect">
            <a:avLst/>
          </a:prstGeom>
          <a:noFill/>
        </p:spPr>
        <p:txBody>
          <a:bodyPr wrap="square" lIns="91440" tIns="45720" rIns="91440" bIns="45720">
            <a:spAutoFit/>
          </a:bodyPr>
          <a:lstStyle/>
          <a:p>
            <a:pPr algn="ctr"/>
            <a:r>
              <a:rPr lang="en-US" sz="4000" dirty="0">
                <a:latin typeface="Algerian" panose="04020705040A02060702" pitchFamily="82" charset="0"/>
              </a:rPr>
              <a:t>Components with Cost Estimation</a:t>
            </a:r>
          </a:p>
        </p:txBody>
      </p:sp>
      <p:graphicFrame>
        <p:nvGraphicFramePr>
          <p:cNvPr id="5" name="Table 4">
            <a:extLst>
              <a:ext uri="{FF2B5EF4-FFF2-40B4-BE49-F238E27FC236}">
                <a16:creationId xmlns:a16="http://schemas.microsoft.com/office/drawing/2014/main" id="{57B416E6-CCDA-0E88-1643-67D5E44BB98C}"/>
              </a:ext>
            </a:extLst>
          </p:cNvPr>
          <p:cNvGraphicFramePr>
            <a:graphicFrameLocks noGrp="1"/>
          </p:cNvGraphicFramePr>
          <p:nvPr>
            <p:extLst>
              <p:ext uri="{D42A27DB-BD31-4B8C-83A1-F6EECF244321}">
                <p14:modId xmlns:p14="http://schemas.microsoft.com/office/powerpoint/2010/main" val="1540564424"/>
              </p:ext>
            </p:extLst>
          </p:nvPr>
        </p:nvGraphicFramePr>
        <p:xfrm>
          <a:off x="892885" y="2216075"/>
          <a:ext cx="12001312" cy="4923141"/>
        </p:xfrm>
        <a:graphic>
          <a:graphicData uri="http://schemas.openxmlformats.org/drawingml/2006/table">
            <a:tbl>
              <a:tblPr firstRow="1" bandRow="1">
                <a:tableStyleId>{5940675A-B579-460E-94D1-54222C63F5DA}</a:tableStyleId>
              </a:tblPr>
              <a:tblGrid>
                <a:gridCol w="6961248">
                  <a:extLst>
                    <a:ext uri="{9D8B030D-6E8A-4147-A177-3AD203B41FA5}">
                      <a16:colId xmlns:a16="http://schemas.microsoft.com/office/drawing/2014/main" val="2520000165"/>
                    </a:ext>
                  </a:extLst>
                </a:gridCol>
                <a:gridCol w="5040064">
                  <a:extLst>
                    <a:ext uri="{9D8B030D-6E8A-4147-A177-3AD203B41FA5}">
                      <a16:colId xmlns:a16="http://schemas.microsoft.com/office/drawing/2014/main" val="362598083"/>
                    </a:ext>
                  </a:extLst>
                </a:gridCol>
              </a:tblGrid>
              <a:tr h="480915">
                <a:tc>
                  <a:txBody>
                    <a:bodyPr/>
                    <a:lstStyle/>
                    <a:p>
                      <a:r>
                        <a:rPr lang="en-US" b="1" dirty="0"/>
                        <a:t>Components</a:t>
                      </a:r>
                      <a:endParaRPr lang="en-US" dirty="0"/>
                    </a:p>
                  </a:txBody>
                  <a:tcPr anchor="ctr"/>
                </a:tc>
                <a:tc>
                  <a:txBody>
                    <a:bodyPr/>
                    <a:lstStyle/>
                    <a:p>
                      <a:r>
                        <a:rPr lang="en-US" b="1" dirty="0"/>
                        <a:t>Cost (₹)</a:t>
                      </a:r>
                      <a:endParaRPr lang="en-US" dirty="0"/>
                    </a:p>
                  </a:txBody>
                  <a:tcPr anchor="ctr"/>
                </a:tc>
                <a:extLst>
                  <a:ext uri="{0D108BD9-81ED-4DB2-BD59-A6C34878D82A}">
                    <a16:rowId xmlns:a16="http://schemas.microsoft.com/office/drawing/2014/main" val="3137032681"/>
                  </a:ext>
                </a:extLst>
              </a:tr>
              <a:tr h="778368">
                <a:tc>
                  <a:txBody>
                    <a:bodyPr/>
                    <a:lstStyle/>
                    <a:p>
                      <a:r>
                        <a:rPr lang="en-US"/>
                        <a:t>Air Quality Sensor (MQ-135 for CO₂, NH₃, Benzene, Smoke etc.)</a:t>
                      </a:r>
                    </a:p>
                  </a:txBody>
                  <a:tcPr anchor="ctr"/>
                </a:tc>
                <a:tc>
                  <a:txBody>
                    <a:bodyPr/>
                    <a:lstStyle/>
                    <a:p>
                      <a:r>
                        <a:rPr lang="en-US" dirty="0"/>
                        <a:t>200 – 300</a:t>
                      </a:r>
                    </a:p>
                  </a:txBody>
                  <a:tcPr anchor="ctr"/>
                </a:tc>
                <a:extLst>
                  <a:ext uri="{0D108BD9-81ED-4DB2-BD59-A6C34878D82A}">
                    <a16:rowId xmlns:a16="http://schemas.microsoft.com/office/drawing/2014/main" val="1564960412"/>
                  </a:ext>
                </a:extLst>
              </a:tr>
              <a:tr h="778368">
                <a:tc>
                  <a:txBody>
                    <a:bodyPr/>
                    <a:lstStyle/>
                    <a:p>
                      <a:r>
                        <a:rPr lang="fr-FR"/>
                        <a:t>Dust/Particulate Matter Sensor (PM2.5/PM10, e.g., SDS011/GP2Y1010AU0F)</a:t>
                      </a:r>
                    </a:p>
                  </a:txBody>
                  <a:tcPr anchor="ctr"/>
                </a:tc>
                <a:tc>
                  <a:txBody>
                    <a:bodyPr/>
                    <a:lstStyle/>
                    <a:p>
                      <a:r>
                        <a:rPr lang="en-US" dirty="0"/>
                        <a:t>800 – 1,200</a:t>
                      </a:r>
                    </a:p>
                  </a:txBody>
                  <a:tcPr anchor="ctr"/>
                </a:tc>
                <a:extLst>
                  <a:ext uri="{0D108BD9-81ED-4DB2-BD59-A6C34878D82A}">
                    <a16:rowId xmlns:a16="http://schemas.microsoft.com/office/drawing/2014/main" val="3260177176"/>
                  </a:ext>
                </a:extLst>
              </a:tr>
              <a:tr h="480915">
                <a:tc>
                  <a:txBody>
                    <a:bodyPr/>
                    <a:lstStyle/>
                    <a:p>
                      <a:r>
                        <a:rPr lang="en-US"/>
                        <a:t>Temperature &amp; Humidity Sensor (DHT11/DHT22)</a:t>
                      </a:r>
                    </a:p>
                  </a:txBody>
                  <a:tcPr anchor="ctr"/>
                </a:tc>
                <a:tc>
                  <a:txBody>
                    <a:bodyPr/>
                    <a:lstStyle/>
                    <a:p>
                      <a:r>
                        <a:rPr lang="en-US"/>
                        <a:t>100 – 200</a:t>
                      </a:r>
                    </a:p>
                  </a:txBody>
                  <a:tcPr anchor="ctr"/>
                </a:tc>
                <a:extLst>
                  <a:ext uri="{0D108BD9-81ED-4DB2-BD59-A6C34878D82A}">
                    <a16:rowId xmlns:a16="http://schemas.microsoft.com/office/drawing/2014/main" val="896432573"/>
                  </a:ext>
                </a:extLst>
              </a:tr>
              <a:tr h="480915">
                <a:tc>
                  <a:txBody>
                    <a:bodyPr/>
                    <a:lstStyle/>
                    <a:p>
                      <a:r>
                        <a:rPr lang="en-US"/>
                        <a:t>Microcontroller (Arduino UNO)</a:t>
                      </a:r>
                    </a:p>
                  </a:txBody>
                  <a:tcPr anchor="ctr"/>
                </a:tc>
                <a:tc>
                  <a:txBody>
                    <a:bodyPr/>
                    <a:lstStyle/>
                    <a:p>
                      <a:r>
                        <a:rPr lang="en-US"/>
                        <a:t>400 – 600</a:t>
                      </a:r>
                    </a:p>
                  </a:txBody>
                  <a:tcPr anchor="ctr"/>
                </a:tc>
                <a:extLst>
                  <a:ext uri="{0D108BD9-81ED-4DB2-BD59-A6C34878D82A}">
                    <a16:rowId xmlns:a16="http://schemas.microsoft.com/office/drawing/2014/main" val="137506815"/>
                  </a:ext>
                </a:extLst>
              </a:tr>
              <a:tr h="480915">
                <a:tc>
                  <a:txBody>
                    <a:bodyPr/>
                    <a:lstStyle/>
                    <a:p>
                      <a:r>
                        <a:rPr lang="en-US"/>
                        <a:t>LCD Display (16x2 or 20x4)</a:t>
                      </a:r>
                    </a:p>
                  </a:txBody>
                  <a:tcPr anchor="ctr"/>
                </a:tc>
                <a:tc>
                  <a:txBody>
                    <a:bodyPr/>
                    <a:lstStyle/>
                    <a:p>
                      <a:r>
                        <a:rPr lang="en-US"/>
                        <a:t>200 – 300</a:t>
                      </a:r>
                    </a:p>
                  </a:txBody>
                  <a:tcPr anchor="ctr"/>
                </a:tc>
                <a:extLst>
                  <a:ext uri="{0D108BD9-81ED-4DB2-BD59-A6C34878D82A}">
                    <a16:rowId xmlns:a16="http://schemas.microsoft.com/office/drawing/2014/main" val="1012568823"/>
                  </a:ext>
                </a:extLst>
              </a:tr>
              <a:tr h="480915">
                <a:tc>
                  <a:txBody>
                    <a:bodyPr/>
                    <a:lstStyle/>
                    <a:p>
                      <a:r>
                        <a:rPr lang="en-US"/>
                        <a:t>Wi-Fi Module (ESP8266/ESP32 for data logging)</a:t>
                      </a:r>
                    </a:p>
                  </a:txBody>
                  <a:tcPr anchor="ctr"/>
                </a:tc>
                <a:tc>
                  <a:txBody>
                    <a:bodyPr/>
                    <a:lstStyle/>
                    <a:p>
                      <a:r>
                        <a:rPr lang="en-US"/>
                        <a:t>300 – 500</a:t>
                      </a:r>
                    </a:p>
                  </a:txBody>
                  <a:tcPr anchor="ctr"/>
                </a:tc>
                <a:extLst>
                  <a:ext uri="{0D108BD9-81ED-4DB2-BD59-A6C34878D82A}">
                    <a16:rowId xmlns:a16="http://schemas.microsoft.com/office/drawing/2014/main" val="617701702"/>
                  </a:ext>
                </a:extLst>
              </a:tr>
              <a:tr h="480915">
                <a:tc>
                  <a:txBody>
                    <a:bodyPr/>
                    <a:lstStyle/>
                    <a:p>
                      <a:r>
                        <a:rPr lang="en-US"/>
                        <a:t>Power Supply</a:t>
                      </a:r>
                    </a:p>
                  </a:txBody>
                  <a:tcPr anchor="ctr"/>
                </a:tc>
                <a:tc>
                  <a:txBody>
                    <a:bodyPr/>
                    <a:lstStyle/>
                    <a:p>
                      <a:r>
                        <a:rPr lang="en-US"/>
                        <a:t>150</a:t>
                      </a:r>
                    </a:p>
                  </a:txBody>
                  <a:tcPr anchor="ctr"/>
                </a:tc>
                <a:extLst>
                  <a:ext uri="{0D108BD9-81ED-4DB2-BD59-A6C34878D82A}">
                    <a16:rowId xmlns:a16="http://schemas.microsoft.com/office/drawing/2014/main" val="3845908790"/>
                  </a:ext>
                </a:extLst>
              </a:tr>
              <a:tr h="480915">
                <a:tc>
                  <a:txBody>
                    <a:bodyPr/>
                    <a:lstStyle/>
                    <a:p>
                      <a:r>
                        <a:rPr lang="en-US" b="1"/>
                        <a:t>Total</a:t>
                      </a:r>
                      <a:endParaRPr lang="en-US"/>
                    </a:p>
                  </a:txBody>
                  <a:tcPr anchor="ctr"/>
                </a:tc>
                <a:tc>
                  <a:txBody>
                    <a:bodyPr/>
                    <a:lstStyle/>
                    <a:p>
                      <a:r>
                        <a:rPr lang="en-US" b="1" dirty="0"/>
                        <a:t>₹ 2,200 – 3,200</a:t>
                      </a:r>
                      <a:endParaRPr lang="en-US" dirty="0"/>
                    </a:p>
                  </a:txBody>
                  <a:tcPr anchor="ctr"/>
                </a:tc>
                <a:extLst>
                  <a:ext uri="{0D108BD9-81ED-4DB2-BD59-A6C34878D82A}">
                    <a16:rowId xmlns:a16="http://schemas.microsoft.com/office/drawing/2014/main" val="3869804135"/>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897169" y="741421"/>
            <a:ext cx="7955619" cy="707886"/>
          </a:xfrm>
          <a:prstGeom prst="rect">
            <a:avLst/>
          </a:prstGeom>
          <a:noFill/>
        </p:spPr>
        <p:txBody>
          <a:bodyPr wrap="square" lIns="91440" tIns="45720" rIns="91440" bIns="45720">
            <a:spAutoFit/>
          </a:bodyPr>
          <a:lstStyle/>
          <a:p>
            <a:pPr algn="ctr"/>
            <a:r>
              <a:rPr lang="en-US" sz="4000" dirty="0">
                <a:latin typeface="Algerian" panose="04020705040A02060702" pitchFamily="82" charset="0"/>
              </a:rPr>
              <a:t>Key Components</a:t>
            </a:r>
          </a:p>
        </p:txBody>
      </p:sp>
      <p:pic>
        <p:nvPicPr>
          <p:cNvPr id="5" name="Picture 2" descr="K RAMAKRISHNAN COLLEGE OF ENGINEERING - Digital Trichy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30" y="350971"/>
            <a:ext cx="1727156" cy="162306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2">
            <a:extLst>
              <a:ext uri="{FF2B5EF4-FFF2-40B4-BE49-F238E27FC236}">
                <a16:creationId xmlns:a16="http://schemas.microsoft.com/office/drawing/2014/main" id="{65107D13-BE5C-9C66-9FA8-9A4A0E29C94A}"/>
              </a:ext>
            </a:extLst>
          </p:cNvPr>
          <p:cNvSpPr>
            <a:spLocks noChangeArrowheads="1"/>
          </p:cNvSpPr>
          <p:nvPr/>
        </p:nvSpPr>
        <p:spPr bwMode="auto">
          <a:xfrm>
            <a:off x="509287" y="2103904"/>
            <a:ext cx="12836324" cy="5299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400" b="1" dirty="0"/>
              <a:t>1. Air Quality Sensors</a:t>
            </a:r>
            <a:br>
              <a:rPr lang="en-US" sz="2400" dirty="0"/>
            </a:br>
            <a:r>
              <a:rPr lang="en-US" sz="2400" dirty="0"/>
              <a:t>Detects CO₂ concentration, particulate matter (PM2.5/PM10), temperature, and humidity levels inside the hospital.</a:t>
            </a:r>
          </a:p>
          <a:p>
            <a:r>
              <a:rPr lang="en-US" sz="2400" b="1" dirty="0"/>
              <a:t>2. ESP8266 Module</a:t>
            </a:r>
            <a:br>
              <a:rPr lang="en-US" sz="2400" dirty="0"/>
            </a:br>
            <a:r>
              <a:rPr lang="en-US" sz="2400" dirty="0"/>
              <a:t>A Wi-Fi-enabled microcontroller that processes sensor data and enables IoT connectivity for real-time monitoring.</a:t>
            </a:r>
          </a:p>
          <a:p>
            <a:r>
              <a:rPr lang="en-US" sz="2400" b="1" dirty="0"/>
              <a:t>3. LCD Display</a:t>
            </a:r>
            <a:br>
              <a:rPr lang="en-US" sz="2400" dirty="0"/>
            </a:br>
            <a:r>
              <a:rPr lang="en-US" sz="2400" dirty="0"/>
              <a:t>Shows the Air Quality Index (AQI) and parameter readings (CO₂, PM, temperature, humidity) for local staff awareness.</a:t>
            </a:r>
          </a:p>
          <a:p>
            <a:r>
              <a:rPr lang="en-US" sz="2400" b="1" dirty="0"/>
              <a:t>4. </a:t>
            </a:r>
            <a:r>
              <a:rPr lang="en-US" sz="2400" b="1" dirty="0" err="1"/>
              <a:t>Blynk</a:t>
            </a:r>
            <a:r>
              <a:rPr lang="en-US" sz="2400" b="1" dirty="0"/>
              <a:t> App / Hospital Dashboard</a:t>
            </a:r>
            <a:br>
              <a:rPr lang="en-US" sz="2400" dirty="0"/>
            </a:br>
            <a:r>
              <a:rPr lang="en-US" sz="2400" dirty="0"/>
              <a:t>Allows remote monitoring of air quality data and sends alerts to healthcare staff smartphones.</a:t>
            </a:r>
          </a:p>
          <a:p>
            <a:r>
              <a:rPr lang="en-US" sz="2400" b="1" dirty="0"/>
              <a:t>5. Power Supply</a:t>
            </a:r>
            <a:br>
              <a:rPr lang="en-US" sz="2400" dirty="0"/>
            </a:br>
            <a:r>
              <a:rPr lang="en-US" sz="2400" dirty="0"/>
              <a:t>Provides stable and uninterrupted power for continuous monitoring and system reliability.</a:t>
            </a:r>
            <a:endParaRPr lang="en-US" altLang="en-US" sz="2400" dirty="0">
              <a:latin typeface="Times New Roman" panose="02020603050405020304" pitchFamily="18" charset="0"/>
              <a:cs typeface="Times New Roman" panose="02020603050405020304" pitchFamily="18" charset="0"/>
            </a:endParaRPr>
          </a:p>
          <a:p>
            <a:pPr marL="342900" lvl="0" indent="-342900" algn="just" eaLnBrk="0" fontAlgn="base" hangingPunct="0">
              <a:lnSpc>
                <a:spcPct val="150000"/>
              </a:lnSpc>
              <a:spcBef>
                <a:spcPct val="0"/>
              </a:spcBef>
              <a:spcAft>
                <a:spcPct val="0"/>
              </a:spcAft>
              <a:buFont typeface="+mj-lt"/>
              <a:buAutoNum type="arabicPeriod"/>
            </a:pPr>
            <a:endParaRPr lang="en-US"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9E39EDA-1A82-2489-8283-1555EECCDEE1}"/>
              </a:ext>
            </a:extLst>
          </p:cNvPr>
          <p:cNvSpPr txBox="1"/>
          <p:nvPr/>
        </p:nvSpPr>
        <p:spPr>
          <a:xfrm>
            <a:off x="4978058" y="477283"/>
            <a:ext cx="7495434" cy="707886"/>
          </a:xfrm>
          <a:prstGeom prst="rect">
            <a:avLst/>
          </a:prstGeom>
          <a:noFill/>
        </p:spPr>
        <p:txBody>
          <a:bodyPr wrap="square">
            <a:spAutoFit/>
          </a:bodyPr>
          <a:lstStyle/>
          <a:p>
            <a:r>
              <a:rPr lang="en-US" sz="4000" dirty="0">
                <a:latin typeface="Algerian" panose="04020705040A02060702" pitchFamily="82" charset="0"/>
              </a:rPr>
              <a:t>Working Model</a:t>
            </a:r>
          </a:p>
        </p:txBody>
      </p:sp>
      <p:pic>
        <p:nvPicPr>
          <p:cNvPr id="2" name="Picture 1">
            <a:extLst>
              <a:ext uri="{FF2B5EF4-FFF2-40B4-BE49-F238E27FC236}">
                <a16:creationId xmlns:a16="http://schemas.microsoft.com/office/drawing/2014/main" id="{4A4239B3-FC6D-42FD-AC60-DBDDB0549907}"/>
              </a:ext>
            </a:extLst>
          </p:cNvPr>
          <p:cNvPicPr>
            <a:picLocks noChangeAspect="1"/>
          </p:cNvPicPr>
          <p:nvPr/>
        </p:nvPicPr>
        <p:blipFill rotWithShape="1">
          <a:blip r:embed="rId2"/>
          <a:srcRect r="4008"/>
          <a:stretch/>
        </p:blipFill>
        <p:spPr>
          <a:xfrm>
            <a:off x="2202628" y="1517879"/>
            <a:ext cx="10225144" cy="5969445"/>
          </a:xfrm>
          <a:prstGeom prst="rect">
            <a:avLst/>
          </a:prstGeom>
        </p:spPr>
      </p:pic>
    </p:spTree>
    <p:extLst>
      <p:ext uri="{BB962C8B-B14F-4D97-AF65-F5344CB8AC3E}">
        <p14:creationId xmlns:p14="http://schemas.microsoft.com/office/powerpoint/2010/main" val="2974003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625299" y="1286751"/>
            <a:ext cx="3122974" cy="707886"/>
          </a:xfrm>
          <a:prstGeom prst="rect">
            <a:avLst/>
          </a:prstGeom>
        </p:spPr>
        <p:txBody>
          <a:bodyPr wrap="square">
            <a:spAutoFit/>
          </a:bodyPr>
          <a:lstStyle/>
          <a:p>
            <a:pPr algn="ctr"/>
            <a:r>
              <a:rPr lang="en-US" sz="4000" dirty="0">
                <a:latin typeface="Algerian" panose="04020705040A02060702" pitchFamily="82" charset="0"/>
              </a:rPr>
              <a:t>Conclusion</a:t>
            </a:r>
          </a:p>
        </p:txBody>
      </p:sp>
      <p:pic>
        <p:nvPicPr>
          <p:cNvPr id="4" name="Picture 2" descr="K RAMAKRISHNAN COLLEGE OF ENGINEERING - Digital Trichy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30" y="350971"/>
            <a:ext cx="1727156" cy="162306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1">
            <a:extLst>
              <a:ext uri="{FF2B5EF4-FFF2-40B4-BE49-F238E27FC236}">
                <a16:creationId xmlns:a16="http://schemas.microsoft.com/office/drawing/2014/main" id="{A9C93B45-5B4B-2185-1AB2-0C0E7BE2A6FB}"/>
              </a:ext>
            </a:extLst>
          </p:cNvPr>
          <p:cNvSpPr>
            <a:spLocks noChangeArrowheads="1"/>
          </p:cNvSpPr>
          <p:nvPr/>
        </p:nvSpPr>
        <p:spPr bwMode="auto">
          <a:xfrm>
            <a:off x="1630030" y="2443748"/>
            <a:ext cx="11113513" cy="4376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eaLnBrk="0" fontAlgn="base" hangingPunct="0">
              <a:lnSpc>
                <a:spcPct val="150000"/>
              </a:lnSpc>
              <a:spcBef>
                <a:spcPct val="0"/>
              </a:spcBef>
              <a:spcAft>
                <a:spcPct val="0"/>
              </a:spcAft>
            </a:pPr>
            <a:r>
              <a:rPr lang="en-US" sz="2400" b="1" dirty="0"/>
              <a:t>The Hospital Air Quality Monitoring System</a:t>
            </a:r>
            <a:r>
              <a:rPr lang="en-US" sz="2400" dirty="0"/>
              <a:t> is a reliable and efficient solution for maintaining a healthy indoor environment in healthcare facilities. By integrating real-time monitoring, IoT connectivity, and instant alert mechanisms, the system ensures early detection of harmful pollutants. Its compact design, affordability, and scalability make it suitable for ICUs, operation theaters, and general wards. This project demonstrates how technology can improve patient recovery, staff safety, and overall hospital hygiene.</a:t>
            </a:r>
          </a:p>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37724" y="3923228"/>
            <a:ext cx="12954952" cy="383024"/>
          </a:xfrm>
          <a:prstGeom prst="rect">
            <a:avLst/>
          </a:prstGeom>
          <a:noFill/>
        </p:spPr>
        <p:txBody>
          <a:bodyPr wrap="none" lIns="0" tIns="0" rIns="0" bIns="0" rtlCol="0" anchor="t"/>
          <a:lstStyle/>
          <a:p>
            <a:pPr marL="0" indent="0">
              <a:lnSpc>
                <a:spcPts val="3000"/>
              </a:lnSpc>
              <a:buNone/>
            </a:pPr>
            <a:endParaRPr lang="en-US" sz="1850" dirty="0"/>
          </a:p>
        </p:txBody>
      </p:sp>
      <p:sp>
        <p:nvSpPr>
          <p:cNvPr id="3" name="Rectangle 2"/>
          <p:cNvSpPr/>
          <p:nvPr/>
        </p:nvSpPr>
        <p:spPr>
          <a:xfrm>
            <a:off x="12905772" y="7836061"/>
            <a:ext cx="1562582" cy="266217"/>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6" name="AutoShape 4"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78" name="AutoShape 6"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80" name="AutoShape 8"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82" name="AutoShape 10"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84" name="AutoShape 12"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86" name="AutoShape 14"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88" name="AutoShape 16"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90" name="AutoShape 18"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92" name="AutoShape 20"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94" name="AutoShape 22"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96" name="AutoShape 24"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098" name="AutoShape 26"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100" name="AutoShape 28"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102" name="AutoShape 30"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104" name="AutoShape 32"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106" name="AutoShape 34" descr="Ppt PowerPoint Presentation Model Element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108" name="AutoShape 36" descr="PowerPoint Templates and Google Slide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110" name="AutoShape 38" descr="PowerPoint Templates and Google Slide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112" name="AutoShape 40" descr="PowerPoint Templates and Google Slide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3114" name="AutoShape 42" descr="PowerPoint Templates and Google Slide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4098" name="AutoShape 2" descr="Thank You White Background Royalty-Free ..."/>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4100" name="AutoShape 4" descr="Thank You White Background Royalty-Free ..."/>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026" name="Picture 2"/>
          <p:cNvPicPr>
            <a:picLocks noChangeAspect="1" noChangeArrowheads="1"/>
          </p:cNvPicPr>
          <p:nvPr/>
        </p:nvPicPr>
        <p:blipFill>
          <a:blip r:embed="rId3"/>
          <a:srcRect/>
          <a:stretch>
            <a:fillRect/>
          </a:stretch>
        </p:blipFill>
        <p:spPr bwMode="auto">
          <a:xfrm>
            <a:off x="2523901" y="1809690"/>
            <a:ext cx="10077450" cy="4610100"/>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K RAMAKRISHNAN COLLEGE OF ENGINEERING - Digital Trichy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172" y="164949"/>
            <a:ext cx="1497911" cy="1497911"/>
          </a:xfrm>
          <a:prstGeom prst="rect">
            <a:avLst/>
          </a:prstGeom>
          <a:noFill/>
          <a:extLst>
            <a:ext uri="{909E8E84-426E-40DD-AFC4-6F175D3DCCD1}">
              <a14:hiddenFill xmlns:a14="http://schemas.microsoft.com/office/drawing/2010/main">
                <a:solidFill>
                  <a:srgbClr val="FFFFFF"/>
                </a:solidFill>
              </a14:hiddenFill>
            </a:ext>
          </a:extLst>
        </p:spPr>
      </p:pic>
      <p:sp>
        <p:nvSpPr>
          <p:cNvPr id="3" name="Text Box 2"/>
          <p:cNvSpPr txBox="1"/>
          <p:nvPr/>
        </p:nvSpPr>
        <p:spPr>
          <a:xfrm>
            <a:off x="5029423" y="1690558"/>
            <a:ext cx="6879291" cy="7077066"/>
          </a:xfrm>
          <a:prstGeom prst="rect">
            <a:avLst/>
          </a:prstGeom>
          <a:noFill/>
        </p:spPr>
        <p:txBody>
          <a:bodyPr wrap="square" rtlCol="0">
            <a:spAutoFit/>
          </a:bodyPr>
          <a:lstStyle/>
          <a:p>
            <a:pPr marL="457200" indent="-457200" algn="just">
              <a:lnSpc>
                <a:spcPct val="150000"/>
              </a:lnSpc>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Introduction</a:t>
            </a:r>
          </a:p>
          <a:p>
            <a:pPr marL="457200" indent="-457200" algn="just">
              <a:lnSpc>
                <a:spcPct val="150000"/>
              </a:lnSpc>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rPr>
              <a:t>Identifying the problem</a:t>
            </a:r>
          </a:p>
          <a:p>
            <a:pPr marL="457200" indent="-457200" algn="just">
              <a:lnSpc>
                <a:spcPct val="150000"/>
              </a:lnSpc>
              <a:buFont typeface="Wingdings" panose="05000000000000000000" pitchFamily="2" charset="2"/>
              <a:buChar char="Ø"/>
            </a:pPr>
            <a:r>
              <a:rPr lang="en-US" sz="2400" kern="0" spc="-66" dirty="0">
                <a:solidFill>
                  <a:schemeClr val="tx1"/>
                </a:solidFill>
                <a:latin typeface="Times New Roman" panose="02020603050405020304" pitchFamily="18" charset="0"/>
                <a:ea typeface="Source Serif Pro" pitchFamily="34" charset="-122"/>
                <a:cs typeface="Times New Roman" panose="02020603050405020304" pitchFamily="18" charset="0"/>
                <a:sym typeface="+mn-ea"/>
              </a:rPr>
              <a:t>Problem Statement Analysis Model</a:t>
            </a:r>
            <a:endParaRPr lang="en-US" sz="2400" kern="0" spc="-66" dirty="0">
              <a:solidFill>
                <a:schemeClr val="tx1"/>
              </a:solidFill>
              <a:latin typeface="Times New Roman" panose="02020603050405020304" pitchFamily="18" charset="0"/>
              <a:ea typeface="Source Serif Pro" pitchFamily="34" charset="-122"/>
              <a:cs typeface="Times New Roman" panose="02020603050405020304" pitchFamily="18" charset="0"/>
            </a:endParaRPr>
          </a:p>
          <a:p>
            <a:pPr marL="457200" indent="-457200" algn="just">
              <a:lnSpc>
                <a:spcPct val="150000"/>
              </a:lnSpc>
              <a:buFont typeface="Wingdings" panose="05000000000000000000" pitchFamily="2" charset="2"/>
              <a:buChar char="Ø"/>
            </a:pPr>
            <a:r>
              <a:rPr lang="en-US" sz="2400" kern="0" spc="-89" dirty="0">
                <a:solidFill>
                  <a:schemeClr val="tx1"/>
                </a:solidFill>
                <a:latin typeface="Times New Roman" panose="02020603050405020304" pitchFamily="18" charset="0"/>
                <a:ea typeface="Source Serif Pro" pitchFamily="34" charset="-122"/>
                <a:cs typeface="Times New Roman" panose="02020603050405020304" pitchFamily="18" charset="0"/>
                <a:sym typeface="+mn-ea"/>
              </a:rPr>
              <a:t>Existing System</a:t>
            </a:r>
            <a:endParaRPr lang="en-US" sz="2400" kern="0" spc="-89" dirty="0">
              <a:solidFill>
                <a:schemeClr val="tx1"/>
              </a:solidFill>
              <a:latin typeface="Times New Roman" panose="02020603050405020304" pitchFamily="18" charset="0"/>
              <a:ea typeface="Source Serif Pro" pitchFamily="34" charset="-122"/>
              <a:cs typeface="Times New Roman" panose="02020603050405020304" pitchFamily="18" charset="0"/>
            </a:endParaRPr>
          </a:p>
          <a:p>
            <a:pPr marL="457200" indent="-457200" algn="just">
              <a:lnSpc>
                <a:spcPct val="150000"/>
              </a:lnSpc>
              <a:buFont typeface="Wingdings" panose="05000000000000000000" pitchFamily="2" charset="2"/>
              <a:buChar char="Ø"/>
            </a:pPr>
            <a:r>
              <a:rPr lang="en-US" sz="2400" kern="0" spc="-76" dirty="0">
                <a:solidFill>
                  <a:schemeClr val="tx1"/>
                </a:solidFill>
                <a:latin typeface="Times New Roman" panose="02020603050405020304" pitchFamily="18" charset="0"/>
                <a:ea typeface="Source Serif Pro" pitchFamily="34" charset="-122"/>
                <a:cs typeface="Times New Roman" panose="02020603050405020304" pitchFamily="18" charset="0"/>
                <a:sym typeface="+mn-ea"/>
              </a:rPr>
              <a:t>Proposed System</a:t>
            </a:r>
            <a:endParaRPr lang="en-US" sz="2400" kern="0" spc="-76" dirty="0">
              <a:solidFill>
                <a:schemeClr val="tx1"/>
              </a:solidFill>
              <a:latin typeface="Times New Roman" panose="02020603050405020304" pitchFamily="18" charset="0"/>
              <a:ea typeface="Source Serif Pro" pitchFamily="34" charset="-122"/>
              <a:cs typeface="Times New Roman" panose="02020603050405020304" pitchFamily="18" charset="0"/>
            </a:endParaRPr>
          </a:p>
          <a:p>
            <a:pPr marL="457200" indent="-457200" algn="just">
              <a:lnSpc>
                <a:spcPct val="150000"/>
              </a:lnSpc>
              <a:buFont typeface="Wingdings" panose="05000000000000000000" pitchFamily="2" charset="2"/>
              <a:buChar char="Ø"/>
            </a:pPr>
            <a:r>
              <a:rPr lang="en-US" sz="2400" dirty="0">
                <a:solidFill>
                  <a:schemeClr val="tx1"/>
                </a:solidFill>
                <a:latin typeface="Times New Roman" panose="02020603050405020304" pitchFamily="18" charset="0"/>
                <a:cs typeface="Times New Roman" panose="02020603050405020304" pitchFamily="18" charset="0"/>
                <a:sym typeface="+mn-ea"/>
              </a:rPr>
              <a:t>Block Diagram</a:t>
            </a:r>
            <a:endParaRPr lang="en-US" sz="2400" dirty="0">
              <a:solidFill>
                <a:schemeClr val="tx1"/>
              </a:solidFill>
              <a:latin typeface="Times New Roman" panose="02020603050405020304" pitchFamily="18" charset="0"/>
              <a:cs typeface="Times New Roman" panose="02020603050405020304" pitchFamily="18" charset="0"/>
            </a:endParaRPr>
          </a:p>
          <a:p>
            <a:pPr marL="457200" indent="-457200" algn="just">
              <a:lnSpc>
                <a:spcPct val="150000"/>
              </a:lnSpc>
              <a:buFont typeface="Wingdings" panose="05000000000000000000" pitchFamily="2" charset="2"/>
              <a:buChar char="Ø"/>
            </a:pPr>
            <a:r>
              <a:rPr lang="en-US" sz="2400" kern="0" spc="-89" dirty="0">
                <a:solidFill>
                  <a:schemeClr val="tx1"/>
                </a:solidFill>
                <a:latin typeface="Times New Roman" panose="02020603050405020304" pitchFamily="18" charset="0"/>
                <a:ea typeface="Source Serif Pro" pitchFamily="34" charset="-122"/>
                <a:cs typeface="Times New Roman" panose="02020603050405020304" pitchFamily="18" charset="0"/>
                <a:sym typeface="+mn-ea"/>
              </a:rPr>
              <a:t>Cost Estimation</a:t>
            </a:r>
          </a:p>
          <a:p>
            <a:pPr marL="457200" indent="-457200" algn="just">
              <a:lnSpc>
                <a:spcPct val="150000"/>
              </a:lnSpc>
              <a:buFont typeface="Wingdings" panose="05000000000000000000" pitchFamily="2" charset="2"/>
              <a:buChar char="Ø"/>
            </a:pPr>
            <a:r>
              <a:rPr lang="en-IN" sz="2400" kern="0" spc="-89" dirty="0">
                <a:latin typeface="Times New Roman" panose="02020603050405020304" pitchFamily="18" charset="0"/>
                <a:ea typeface="Source Serif Pro" pitchFamily="34" charset="-122"/>
                <a:cs typeface="Times New Roman" panose="02020603050405020304" pitchFamily="18" charset="0"/>
                <a:sym typeface="+mn-ea"/>
              </a:rPr>
              <a:t>Working principle </a:t>
            </a:r>
            <a:endParaRPr lang="en-US" sz="2400" kern="0" spc="-89" dirty="0">
              <a:solidFill>
                <a:schemeClr val="tx1"/>
              </a:solidFill>
              <a:latin typeface="Times New Roman" panose="02020603050405020304" pitchFamily="18" charset="0"/>
              <a:ea typeface="Source Serif Pro" pitchFamily="34" charset="-122"/>
              <a:cs typeface="Times New Roman" panose="02020603050405020304" pitchFamily="18" charset="0"/>
            </a:endParaRPr>
          </a:p>
          <a:p>
            <a:pPr marL="457200" indent="-457200" algn="just">
              <a:lnSpc>
                <a:spcPct val="150000"/>
              </a:lnSpc>
              <a:buFont typeface="Wingdings" panose="05000000000000000000" pitchFamily="2" charset="2"/>
              <a:buChar char="Ø"/>
            </a:pPr>
            <a:r>
              <a:rPr lang="en-IN" sz="2400" kern="0" spc="-71" dirty="0">
                <a:latin typeface="Times New Roman" panose="02020603050405020304" pitchFamily="18" charset="0"/>
                <a:ea typeface="Source Serif Pro" pitchFamily="34" charset="-122"/>
                <a:cs typeface="Times New Roman" panose="02020603050405020304" pitchFamily="18" charset="0"/>
                <a:sym typeface="+mn-ea"/>
              </a:rPr>
              <a:t>Key component </a:t>
            </a:r>
          </a:p>
          <a:p>
            <a:pPr marL="457200" indent="-457200" algn="just">
              <a:lnSpc>
                <a:spcPct val="150000"/>
              </a:lnSpc>
              <a:buFont typeface="Wingdings" panose="05000000000000000000" pitchFamily="2" charset="2"/>
              <a:buChar char="Ø"/>
            </a:pPr>
            <a:r>
              <a:rPr lang="en-US" sz="2400" kern="0" spc="-71" dirty="0">
                <a:latin typeface="Times New Roman" panose="02020603050405020304" pitchFamily="18" charset="0"/>
                <a:ea typeface="Source Serif Pro" pitchFamily="34" charset="-122"/>
                <a:cs typeface="Times New Roman" panose="02020603050405020304" pitchFamily="18" charset="0"/>
                <a:sym typeface="+mn-ea"/>
              </a:rPr>
              <a:t>Conclusion</a:t>
            </a:r>
          </a:p>
          <a:p>
            <a:pPr algn="just">
              <a:lnSpc>
                <a:spcPct val="150000"/>
              </a:lnSpc>
            </a:pPr>
            <a:endParaRPr lang="en-US" sz="2400" kern="0" spc="-71" dirty="0">
              <a:solidFill>
                <a:schemeClr val="tx1"/>
              </a:solidFill>
              <a:latin typeface="Times New Roman" panose="02020603050405020304" pitchFamily="18" charset="0"/>
              <a:ea typeface="Source Serif Pro" pitchFamily="34" charset="-122"/>
              <a:cs typeface="Times New Roman" panose="02020603050405020304" pitchFamily="18" charset="0"/>
            </a:endParaRPr>
          </a:p>
          <a:p>
            <a:pPr marL="457200" indent="-457200" algn="just">
              <a:lnSpc>
                <a:spcPct val="150000"/>
              </a:lnSpc>
              <a:buFont typeface="Wingdings" panose="05000000000000000000" charset="0"/>
              <a:buChar char="v"/>
            </a:pPr>
            <a:endParaRPr lang="en-US" sz="3200" kern="0" spc="-71" dirty="0">
              <a:solidFill>
                <a:schemeClr val="tx1"/>
              </a:solidFill>
              <a:latin typeface="Times New Roman" panose="02020603050405020304" pitchFamily="18" charset="0"/>
              <a:ea typeface="Source Serif Pro" pitchFamily="34" charset="-122"/>
              <a:cs typeface="Times New Roman" panose="02020603050405020304" pitchFamily="18" charset="0"/>
            </a:endParaRPr>
          </a:p>
        </p:txBody>
      </p:sp>
      <p:sp>
        <p:nvSpPr>
          <p:cNvPr id="7" name="Rectangle 6"/>
          <p:cNvSpPr/>
          <p:nvPr/>
        </p:nvSpPr>
        <p:spPr>
          <a:xfrm>
            <a:off x="5468302" y="196083"/>
            <a:ext cx="3208201" cy="707886"/>
          </a:xfrm>
          <a:prstGeom prst="rect">
            <a:avLst/>
          </a:prstGeom>
        </p:spPr>
        <p:txBody>
          <a:bodyPr wrap="square">
            <a:spAutoFit/>
          </a:bodyPr>
          <a:lstStyle/>
          <a:p>
            <a:pPr lvl="0" algn="ctr"/>
            <a:r>
              <a:rPr lang="en-US" sz="4000" dirty="0">
                <a:latin typeface="Algerian" panose="04020705040A02060702" pitchFamily="82" charset="0"/>
              </a:rPr>
              <a:t>Contents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flipV="1">
            <a:off x="395785" y="4832984"/>
            <a:ext cx="5852615" cy="514871"/>
          </a:xfrm>
          <a:prstGeom prst="rect">
            <a:avLst/>
          </a:prstGeom>
          <a:noFill/>
        </p:spPr>
        <p:txBody>
          <a:bodyPr wrap="square" lIns="0" tIns="0" rIns="0" bIns="0" rtlCol="0" anchor="t"/>
          <a:lstStyle/>
          <a:p>
            <a:pPr marL="0" indent="0" algn="just">
              <a:lnSpc>
                <a:spcPts val="7650"/>
              </a:lnSpc>
              <a:buNone/>
            </a:pPr>
            <a:endParaRPr lang="en-US" sz="6000" dirty="0">
              <a:latin typeface="Times New Roman" panose="02020603050405020304" pitchFamily="18" charset="0"/>
              <a:cs typeface="Times New Roman" panose="02020603050405020304" pitchFamily="18" charset="0"/>
            </a:endParaRPr>
          </a:p>
        </p:txBody>
      </p:sp>
      <p:sp>
        <p:nvSpPr>
          <p:cNvPr id="4" name="Text 1"/>
          <p:cNvSpPr/>
          <p:nvPr/>
        </p:nvSpPr>
        <p:spPr>
          <a:xfrm>
            <a:off x="837724" y="2910468"/>
            <a:ext cx="7801310" cy="4759573"/>
          </a:xfrm>
          <a:prstGeom prst="rect">
            <a:avLst/>
          </a:prstGeom>
          <a:noFill/>
        </p:spPr>
        <p:txBody>
          <a:bodyPr wrap="square" lIns="0" tIns="0" rIns="0" bIns="0" rtlCol="0" anchor="t"/>
          <a:lstStyle/>
          <a:p>
            <a:pPr algn="just">
              <a:lnSpc>
                <a:spcPts val="3000"/>
              </a:lnSpc>
            </a:pPr>
            <a:r>
              <a:rPr lang="en-US" sz="2000" dirty="0">
                <a:latin typeface="Times New Roman" panose="02020603050405020304" pitchFamily="18" charset="0"/>
                <a:cs typeface="Times New Roman" panose="02020603050405020304" pitchFamily="18" charset="0"/>
              </a:rPr>
              <a:t>.</a:t>
            </a:r>
            <a:endParaRPr lang="en-US" sz="2000" dirty="0"/>
          </a:p>
          <a:p>
            <a:pPr marL="0" indent="0" algn="just">
              <a:lnSpc>
                <a:spcPts val="3000"/>
              </a:lnSpc>
              <a:buNone/>
            </a:pPr>
            <a:endParaRPr lang="en-US" sz="2000" dirty="0">
              <a:latin typeface="Times New Roman" panose="02020603050405020304" pitchFamily="18" charset="0"/>
              <a:cs typeface="Times New Roman" panose="02020603050405020304" pitchFamily="18" charset="0"/>
            </a:endParaRPr>
          </a:p>
        </p:txBody>
      </p:sp>
      <p:sp>
        <p:nvSpPr>
          <p:cNvPr id="5" name="Shape 2"/>
          <p:cNvSpPr/>
          <p:nvPr/>
        </p:nvSpPr>
        <p:spPr>
          <a:xfrm>
            <a:off x="837724" y="6269117"/>
            <a:ext cx="4369896" cy="756151"/>
          </a:xfrm>
          <a:prstGeom prst="roundRect">
            <a:avLst>
              <a:gd name="adj" fmla="val 23878209"/>
            </a:avLst>
          </a:prstGeom>
          <a:noFill/>
          <a:ln w="7620">
            <a:solidFill>
              <a:srgbClr val="FFFFFF"/>
            </a:solidFill>
            <a:prstDash val="solid"/>
          </a:ln>
        </p:spPr>
        <p:txBody>
          <a:bodyPr/>
          <a:lstStyle/>
          <a:p>
            <a:endParaRPr lang="en-US" dirty="0"/>
          </a:p>
        </p:txBody>
      </p:sp>
      <p:sp>
        <p:nvSpPr>
          <p:cNvPr id="6" name="TextBox 5"/>
          <p:cNvSpPr txBox="1"/>
          <p:nvPr/>
        </p:nvSpPr>
        <p:spPr>
          <a:xfrm>
            <a:off x="5352585" y="7500619"/>
            <a:ext cx="3286449" cy="369332"/>
          </a:xfrm>
          <a:prstGeom prst="rect">
            <a:avLst/>
          </a:prstGeom>
          <a:noFill/>
        </p:spPr>
        <p:txBody>
          <a:bodyPr wrap="square" rtlCol="0">
            <a:spAutoFit/>
          </a:bodyPr>
          <a:lstStyle/>
          <a:p>
            <a:endParaRPr lang="en-US" dirty="0"/>
          </a:p>
        </p:txBody>
      </p:sp>
      <p:pic>
        <p:nvPicPr>
          <p:cNvPr id="3074" name="Picture 2" descr="K RAMAKRISHNAN COLLEGE OF ENGINEERING - Digital Trichy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173" y="191007"/>
            <a:ext cx="1394820" cy="1438078"/>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13"/>
          <p:cNvSpPr/>
          <p:nvPr/>
        </p:nvSpPr>
        <p:spPr>
          <a:xfrm>
            <a:off x="165173" y="1965418"/>
            <a:ext cx="4331429" cy="707886"/>
          </a:xfrm>
          <a:prstGeom prst="rect">
            <a:avLst/>
          </a:prstGeom>
          <a:noFill/>
        </p:spPr>
        <p:txBody>
          <a:bodyPr wrap="square" lIns="91440" tIns="45720" rIns="91440" bIns="45720">
            <a:spAutoFit/>
          </a:bodyPr>
          <a:lstStyle/>
          <a:p>
            <a:pPr algn="ctr"/>
            <a:r>
              <a:rPr lang="en-US" sz="4000" b="1" cap="none" spc="0" dirty="0">
                <a:ln w="17780" cmpd="sng">
                  <a:solidFill>
                    <a:srgbClr val="FFFFFF"/>
                  </a:solidFill>
                  <a:prstDash val="solid"/>
                  <a:miter lim="800000"/>
                </a:ln>
                <a:solidFill>
                  <a:schemeClr val="tx1">
                    <a:lumMod val="95000"/>
                    <a:lumOff val="5000"/>
                  </a:schemeClr>
                </a:solidFill>
                <a:effectLst>
                  <a:outerShdw blurRad="50800" algn="tl" rotWithShape="0">
                    <a:srgbClr val="000000"/>
                  </a:outerShdw>
                </a:effectLst>
                <a:latin typeface="Times New Roman" panose="02020603050405020304" pitchFamily="18" charset="0"/>
                <a:cs typeface="Times New Roman" panose="02020603050405020304" pitchFamily="18" charset="0"/>
              </a:rPr>
              <a:t>  </a:t>
            </a:r>
            <a:r>
              <a:rPr lang="en-US" sz="3000" dirty="0">
                <a:latin typeface="Algerian" panose="04020705040A02060702" pitchFamily="82" charset="0"/>
              </a:rPr>
              <a:t>Introduction</a:t>
            </a:r>
            <a:endParaRPr lang="en-US" sz="3000" b="1" cap="none" spc="0" dirty="0">
              <a:ln w="17780" cmpd="sng">
                <a:solidFill>
                  <a:srgbClr val="FFFFFF"/>
                </a:solidFill>
                <a:prstDash val="solid"/>
                <a:miter lim="800000"/>
              </a:ln>
              <a:latin typeface="Algerian" panose="04020705040A02060702" pitchFamily="82" charset="0"/>
              <a:cs typeface="Times New Roman" panose="02020603050405020304" pitchFamily="18" charset="0"/>
            </a:endParaRPr>
          </a:p>
        </p:txBody>
      </p:sp>
      <p:sp>
        <p:nvSpPr>
          <p:cNvPr id="7" name="TextBox 6">
            <a:extLst>
              <a:ext uri="{FF2B5EF4-FFF2-40B4-BE49-F238E27FC236}">
                <a16:creationId xmlns:a16="http://schemas.microsoft.com/office/drawing/2014/main" id="{54CA2E77-5AAE-9D3C-8027-BEBB20A0B4E5}"/>
              </a:ext>
            </a:extLst>
          </p:cNvPr>
          <p:cNvSpPr txBox="1"/>
          <p:nvPr/>
        </p:nvSpPr>
        <p:spPr>
          <a:xfrm>
            <a:off x="1706137" y="551295"/>
            <a:ext cx="7958724" cy="584775"/>
          </a:xfrm>
          <a:prstGeom prst="rect">
            <a:avLst/>
          </a:prstGeom>
          <a:noFill/>
        </p:spPr>
        <p:txBody>
          <a:bodyPr wrap="square">
            <a:spAutoFit/>
          </a:bodyPr>
          <a:lstStyle/>
          <a:p>
            <a:r>
              <a:rPr lang="en-IN" sz="3200" dirty="0">
                <a:latin typeface="Algerian" panose="04020705040A02060702" pitchFamily="82" charset="0"/>
              </a:rPr>
              <a:t>AIR QUALITY MONITORING IN HOSPITAL</a:t>
            </a:r>
          </a:p>
        </p:txBody>
      </p:sp>
      <p:sp>
        <p:nvSpPr>
          <p:cNvPr id="10" name="TextBox 9">
            <a:extLst>
              <a:ext uri="{FF2B5EF4-FFF2-40B4-BE49-F238E27FC236}">
                <a16:creationId xmlns:a16="http://schemas.microsoft.com/office/drawing/2014/main" id="{065BE0EF-8DEA-E30E-0495-C9B4B142F730}"/>
              </a:ext>
            </a:extLst>
          </p:cNvPr>
          <p:cNvSpPr txBox="1"/>
          <p:nvPr/>
        </p:nvSpPr>
        <p:spPr>
          <a:xfrm>
            <a:off x="786924" y="2853889"/>
            <a:ext cx="8339731" cy="4199611"/>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2000" dirty="0"/>
              <a:t>Indoor air quality plays a vital role in ensuring the wellbeing of patients, doctors, and staff in hospitals.</a:t>
            </a:r>
          </a:p>
          <a:p>
            <a:pPr marL="285750" indent="-285750" algn="just">
              <a:lnSpc>
                <a:spcPct val="150000"/>
              </a:lnSpc>
              <a:buFont typeface="Arial" panose="020B0604020202020204" pitchFamily="34" charset="0"/>
              <a:buChar char="•"/>
            </a:pPr>
            <a:r>
              <a:rPr lang="en-US" sz="2000" dirty="0"/>
              <a:t>Exposure to harmful gases, dust particles, and pathogens can lead to infections, allergies, and slower recovery rates.</a:t>
            </a:r>
          </a:p>
          <a:p>
            <a:pPr marL="342900" indent="-342900" algn="just">
              <a:lnSpc>
                <a:spcPct val="150000"/>
              </a:lnSpc>
              <a:buFont typeface="Arial" panose="020B0604020202020204" pitchFamily="34" charset="0"/>
              <a:buChar char="•"/>
            </a:pPr>
            <a:r>
              <a:rPr lang="en-US" sz="2000" dirty="0"/>
              <a:t>When unsafe levels are detected, the system provides instant alerts and can trigger ventilation or purification mechanisms.</a:t>
            </a:r>
          </a:p>
          <a:p>
            <a:pPr marL="342900" indent="-342900" algn="just">
              <a:lnSpc>
                <a:spcPct val="150000"/>
              </a:lnSpc>
              <a:buFont typeface="Arial" panose="020B0604020202020204" pitchFamily="34" charset="0"/>
              <a:buChar char="•"/>
            </a:pPr>
            <a:r>
              <a:rPr lang="en-US" sz="2000" dirty="0"/>
              <a:t>The design is reliable, cost-effective, and scalable, making it suitable for modern smart healthcare environments.</a:t>
            </a:r>
          </a:p>
          <a:p>
            <a:pPr marL="285750" indent="-285750" algn="just">
              <a:lnSpc>
                <a:spcPct val="150000"/>
              </a:lnSpc>
              <a:buFont typeface="Arial" panose="020B0604020202020204" pitchFamily="34" charset="0"/>
              <a:buChar char="•"/>
            </a:pPr>
            <a:endParaRPr lang="en-US" sz="2000" dirty="0"/>
          </a:p>
        </p:txBody>
      </p:sp>
      <p:sp>
        <p:nvSpPr>
          <p:cNvPr id="15" name="Rectangle 1">
            <a:extLst>
              <a:ext uri="{FF2B5EF4-FFF2-40B4-BE49-F238E27FC236}">
                <a16:creationId xmlns:a16="http://schemas.microsoft.com/office/drawing/2014/main" id="{91427B04-2353-4886-89B1-A693F036039D}"/>
              </a:ext>
            </a:extLst>
          </p:cNvPr>
          <p:cNvSpPr>
            <a:spLocks noChangeArrowheads="1"/>
          </p:cNvSpPr>
          <p:nvPr/>
        </p:nvSpPr>
        <p:spPr bwMode="auto">
          <a:xfrm>
            <a:off x="0" y="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7" name="Rectangle 2">
            <a:extLst>
              <a:ext uri="{FF2B5EF4-FFF2-40B4-BE49-F238E27FC236}">
                <a16:creationId xmlns:a16="http://schemas.microsoft.com/office/drawing/2014/main" id="{ED082563-0EF8-4F66-9120-02774AB0D3BE}"/>
              </a:ext>
            </a:extLst>
          </p:cNvPr>
          <p:cNvSpPr>
            <a:spLocks noChangeArrowheads="1"/>
          </p:cNvSpPr>
          <p:nvPr/>
        </p:nvSpPr>
        <p:spPr bwMode="auto">
          <a:xfrm>
            <a:off x="152400" y="15240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8" name="Rectangle 3">
            <a:extLst>
              <a:ext uri="{FF2B5EF4-FFF2-40B4-BE49-F238E27FC236}">
                <a16:creationId xmlns:a16="http://schemas.microsoft.com/office/drawing/2014/main" id="{BB266BEE-1E54-49F8-8935-4863C22013F0}"/>
              </a:ext>
            </a:extLst>
          </p:cNvPr>
          <p:cNvSpPr>
            <a:spLocks noChangeArrowheads="1"/>
          </p:cNvSpPr>
          <p:nvPr/>
        </p:nvSpPr>
        <p:spPr bwMode="auto">
          <a:xfrm>
            <a:off x="304800" y="30480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9" name="Rectangle 4">
            <a:extLst>
              <a:ext uri="{FF2B5EF4-FFF2-40B4-BE49-F238E27FC236}">
                <a16:creationId xmlns:a16="http://schemas.microsoft.com/office/drawing/2014/main" id="{FFC4BCB8-635F-4CCE-956D-7EF9BB0C4928}"/>
              </a:ext>
            </a:extLst>
          </p:cNvPr>
          <p:cNvSpPr>
            <a:spLocks noChangeArrowheads="1"/>
          </p:cNvSpPr>
          <p:nvPr/>
        </p:nvSpPr>
        <p:spPr bwMode="auto">
          <a:xfrm>
            <a:off x="457200" y="45720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0" name="Rectangle 5">
            <a:extLst>
              <a:ext uri="{FF2B5EF4-FFF2-40B4-BE49-F238E27FC236}">
                <a16:creationId xmlns:a16="http://schemas.microsoft.com/office/drawing/2014/main" id="{148DE4B0-4BC8-4BD3-A1B4-B6D8C85D6475}"/>
              </a:ext>
            </a:extLst>
          </p:cNvPr>
          <p:cNvSpPr>
            <a:spLocks noChangeArrowheads="1"/>
          </p:cNvSpPr>
          <p:nvPr/>
        </p:nvSpPr>
        <p:spPr bwMode="auto">
          <a:xfrm>
            <a:off x="609600" y="609600"/>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1" name="Rectangle 6">
            <a:extLst>
              <a:ext uri="{FF2B5EF4-FFF2-40B4-BE49-F238E27FC236}">
                <a16:creationId xmlns:a16="http://schemas.microsoft.com/office/drawing/2014/main" id="{21BA5FF7-021B-46B2-ABA9-C299F42EDD45}"/>
              </a:ext>
            </a:extLst>
          </p:cNvPr>
          <p:cNvSpPr>
            <a:spLocks noChangeArrowheads="1"/>
          </p:cNvSpPr>
          <p:nvPr/>
        </p:nvSpPr>
        <p:spPr bwMode="auto">
          <a:xfrm>
            <a:off x="762000" y="761999"/>
            <a:ext cx="9586856" cy="8986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29" name="Picture 28">
            <a:extLst>
              <a:ext uri="{FF2B5EF4-FFF2-40B4-BE49-F238E27FC236}">
                <a16:creationId xmlns:a16="http://schemas.microsoft.com/office/drawing/2014/main" id="{9984767F-1B6C-496F-A706-E45F9596BE8A}"/>
              </a:ext>
            </a:extLst>
          </p:cNvPr>
          <p:cNvPicPr>
            <a:picLocks noChangeAspect="1"/>
          </p:cNvPicPr>
          <p:nvPr/>
        </p:nvPicPr>
        <p:blipFill>
          <a:blip r:embed="rId4"/>
          <a:stretch>
            <a:fillRect/>
          </a:stretch>
        </p:blipFill>
        <p:spPr>
          <a:xfrm>
            <a:off x="9128726" y="1650474"/>
            <a:ext cx="5287384" cy="528738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1536700" y="354330"/>
            <a:ext cx="5255260" cy="666115"/>
          </a:xfrm>
          <a:prstGeom prst="rect">
            <a:avLst/>
          </a:prstGeom>
          <a:noFill/>
        </p:spPr>
        <p:txBody>
          <a:bodyPr wrap="none" lIns="0" tIns="0" rIns="0" bIns="0" rtlCol="0" anchor="t"/>
          <a:lstStyle/>
          <a:p>
            <a:pPr marL="0" indent="0" algn="just">
              <a:lnSpc>
                <a:spcPts val="5200"/>
              </a:lnSpc>
              <a:buNone/>
            </a:pPr>
            <a:r>
              <a:rPr lang="en-US" sz="4400" kern="0" spc="-84" dirty="0">
                <a:solidFill>
                  <a:srgbClr val="D73AD7"/>
                </a:solidFill>
                <a:latin typeface="Times New Roman" panose="02020603050405020304" pitchFamily="18" charset="0"/>
                <a:ea typeface="Source Serif Pro" pitchFamily="34" charset="-122"/>
                <a:cs typeface="Times New Roman" panose="02020603050405020304" pitchFamily="18" charset="0"/>
              </a:rPr>
              <a:t>  </a:t>
            </a:r>
          </a:p>
        </p:txBody>
      </p:sp>
      <p:sp>
        <p:nvSpPr>
          <p:cNvPr id="7" name="Text 4"/>
          <p:cNvSpPr/>
          <p:nvPr/>
        </p:nvSpPr>
        <p:spPr>
          <a:xfrm>
            <a:off x="1027152" y="4207232"/>
            <a:ext cx="3197423" cy="1087279"/>
          </a:xfrm>
          <a:prstGeom prst="rect">
            <a:avLst/>
          </a:prstGeom>
          <a:noFill/>
        </p:spPr>
        <p:txBody>
          <a:bodyPr wrap="square" lIns="0" tIns="0" rIns="0" bIns="0" rtlCol="0" anchor="t"/>
          <a:lstStyle/>
          <a:p>
            <a:pPr marL="0" indent="0" algn="just">
              <a:lnSpc>
                <a:spcPts val="2850"/>
              </a:lnSpc>
              <a:buNone/>
            </a:pPr>
            <a:endParaRPr lang="en-US" sz="1750" dirty="0">
              <a:latin typeface="Times New Roman" panose="02020603050405020304" pitchFamily="18" charset="0"/>
              <a:cs typeface="Times New Roman" panose="02020603050405020304" pitchFamily="18" charset="0"/>
            </a:endParaRPr>
          </a:p>
        </p:txBody>
      </p:sp>
      <p:sp>
        <p:nvSpPr>
          <p:cNvPr id="9" name="Text 6"/>
          <p:cNvSpPr/>
          <p:nvPr/>
        </p:nvSpPr>
        <p:spPr>
          <a:xfrm>
            <a:off x="4951928" y="3560445"/>
            <a:ext cx="2665571" cy="333137"/>
          </a:xfrm>
          <a:prstGeom prst="rect">
            <a:avLst/>
          </a:prstGeom>
          <a:noFill/>
        </p:spPr>
        <p:txBody>
          <a:bodyPr wrap="none" lIns="0" tIns="0" rIns="0" bIns="0" rtlCol="0" anchor="t"/>
          <a:lstStyle/>
          <a:p>
            <a:pPr marL="0" indent="0">
              <a:lnSpc>
                <a:spcPts val="2600"/>
              </a:lnSpc>
              <a:buNone/>
            </a:pPr>
            <a:endParaRPr lang="en-US" sz="2050" b="1" kern="0" spc="-42"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0" name="Text 7"/>
          <p:cNvSpPr/>
          <p:nvPr/>
        </p:nvSpPr>
        <p:spPr>
          <a:xfrm>
            <a:off x="4951928" y="4114522"/>
            <a:ext cx="3197423" cy="1449705"/>
          </a:xfrm>
          <a:prstGeom prst="rect">
            <a:avLst/>
          </a:prstGeom>
          <a:noFill/>
        </p:spPr>
        <p:txBody>
          <a:bodyPr wrap="square" lIns="0" tIns="0" rIns="0" bIns="0" rtlCol="0" anchor="t"/>
          <a:lstStyle/>
          <a:p>
            <a:pPr marL="0" indent="0" algn="just">
              <a:lnSpc>
                <a:spcPts val="2850"/>
              </a:lnSpc>
              <a:buNone/>
            </a:pPr>
            <a:endParaRPr lang="en-US" sz="2000" kern="0" spc="-36" dirty="0">
              <a:solidFill>
                <a:srgbClr val="272525"/>
              </a:solidFill>
              <a:latin typeface="Times New Roman" panose="02020603050405020304" pitchFamily="18" charset="0"/>
              <a:ea typeface="Source Sans Pro" pitchFamily="34" charset="-122"/>
              <a:cs typeface="Times New Roman" panose="02020603050405020304" pitchFamily="18" charset="0"/>
            </a:endParaRPr>
          </a:p>
        </p:txBody>
      </p:sp>
      <p:sp>
        <p:nvSpPr>
          <p:cNvPr id="12" name="Text 9"/>
          <p:cNvSpPr/>
          <p:nvPr/>
        </p:nvSpPr>
        <p:spPr>
          <a:xfrm>
            <a:off x="1026517" y="6315075"/>
            <a:ext cx="3331845" cy="333137"/>
          </a:xfrm>
          <a:prstGeom prst="rect">
            <a:avLst/>
          </a:prstGeom>
          <a:noFill/>
        </p:spPr>
        <p:txBody>
          <a:bodyPr wrap="none" lIns="0" tIns="0" rIns="0" bIns="0" rtlCol="0" anchor="t"/>
          <a:lstStyle/>
          <a:p>
            <a:pPr marL="0" indent="0">
              <a:lnSpc>
                <a:spcPts val="2600"/>
              </a:lnSpc>
              <a:buNone/>
            </a:pPr>
            <a:endParaRPr lang="en-US" sz="2050" b="1" kern="0" spc="-42"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3" name="Text 10"/>
          <p:cNvSpPr/>
          <p:nvPr/>
        </p:nvSpPr>
        <p:spPr>
          <a:xfrm>
            <a:off x="1026517" y="6792952"/>
            <a:ext cx="7089696" cy="724853"/>
          </a:xfrm>
          <a:prstGeom prst="rect">
            <a:avLst/>
          </a:prstGeom>
          <a:noFill/>
        </p:spPr>
        <p:txBody>
          <a:bodyPr wrap="square" lIns="0" tIns="0" rIns="0" bIns="0" rtlCol="0" anchor="t"/>
          <a:lstStyle/>
          <a:p>
            <a:pPr marL="0" indent="0" algn="just">
              <a:lnSpc>
                <a:spcPts val="2850"/>
              </a:lnSpc>
              <a:buNone/>
            </a:pPr>
            <a:endParaRPr lang="en-US" sz="2000" kern="0" spc="-36" dirty="0">
              <a:solidFill>
                <a:srgbClr val="272525"/>
              </a:solidFill>
              <a:latin typeface="Times New Roman" panose="02020603050405020304" pitchFamily="18" charset="0"/>
              <a:ea typeface="Source Sans Pro" pitchFamily="34" charset="-122"/>
              <a:cs typeface="Times New Roman" panose="02020603050405020304" pitchFamily="18" charset="0"/>
            </a:endParaRPr>
          </a:p>
        </p:txBody>
      </p:sp>
      <p:pic>
        <p:nvPicPr>
          <p:cNvPr id="2050" name="Picture 2" descr="K RAMAKRISHNAN COLLEGE OF ENGINEERING - Digital Trichy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953" y="188454"/>
            <a:ext cx="1550849" cy="1542197"/>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15"/>
          <p:cNvSpPr/>
          <p:nvPr/>
        </p:nvSpPr>
        <p:spPr>
          <a:xfrm>
            <a:off x="1536700" y="354330"/>
            <a:ext cx="6406297" cy="923330"/>
          </a:xfrm>
          <a:prstGeom prst="rect">
            <a:avLst/>
          </a:prstGeom>
          <a:noFill/>
        </p:spPr>
        <p:txBody>
          <a:bodyPr wrap="square" lIns="91440" tIns="45720" rIns="91440" bIns="45720">
            <a:spAutoFit/>
          </a:bodyPr>
          <a:lstStyle/>
          <a:p>
            <a:pPr algn="ctr"/>
            <a:r>
              <a:rPr lang="en-US" sz="5400" b="1" kern="0"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anose="02020603050405020304" pitchFamily="18" charset="0"/>
                <a:ea typeface="Source Serif Pro" pitchFamily="34" charset="-122"/>
                <a:cs typeface="Times New Roman" panose="02020603050405020304" pitchFamily="18" charset="0"/>
              </a:rPr>
              <a:t>  </a:t>
            </a:r>
            <a:endParaRPr lang="en-US" sz="40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
        <p:nvSpPr>
          <p:cNvPr id="17" name="Rectangle 16"/>
          <p:cNvSpPr/>
          <p:nvPr/>
        </p:nvSpPr>
        <p:spPr>
          <a:xfrm>
            <a:off x="1915999" y="964416"/>
            <a:ext cx="6813073" cy="707886"/>
          </a:xfrm>
          <a:prstGeom prst="rect">
            <a:avLst/>
          </a:prstGeom>
          <a:noFill/>
        </p:spPr>
        <p:txBody>
          <a:bodyPr wrap="square" lIns="91440" tIns="45720" rIns="91440" bIns="45720">
            <a:spAutoFit/>
          </a:bodyPr>
          <a:lstStyle/>
          <a:p>
            <a:pPr algn="ctr"/>
            <a:r>
              <a:rPr lang="en-US" sz="4000" dirty="0">
                <a:latin typeface="Algerian" panose="04020705040A02060702" pitchFamily="82" charset="0"/>
              </a:rPr>
              <a:t>Identifying the Problem</a:t>
            </a:r>
          </a:p>
        </p:txBody>
      </p:sp>
      <p:sp>
        <p:nvSpPr>
          <p:cNvPr id="4" name="TextBox 3">
            <a:extLst>
              <a:ext uri="{FF2B5EF4-FFF2-40B4-BE49-F238E27FC236}">
                <a16:creationId xmlns:a16="http://schemas.microsoft.com/office/drawing/2014/main" id="{BA60FF69-8B41-0D71-F068-0AA17FFAD1C5}"/>
              </a:ext>
            </a:extLst>
          </p:cNvPr>
          <p:cNvSpPr txBox="1"/>
          <p:nvPr/>
        </p:nvSpPr>
        <p:spPr>
          <a:xfrm>
            <a:off x="758284" y="1813526"/>
            <a:ext cx="7850458" cy="5022978"/>
          </a:xfrm>
          <a:prstGeom prst="rect">
            <a:avLst/>
          </a:prstGeom>
          <a:noFill/>
        </p:spPr>
        <p:txBody>
          <a:bodyPr wrap="square">
            <a:spAutoFit/>
          </a:bodyPr>
          <a:lstStyle/>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Invisible Pollutants:</a:t>
            </a:r>
            <a:r>
              <a:rPr lang="en-US" sz="2400" dirty="0">
                <a:latin typeface="Times New Roman" panose="02020603050405020304" pitchFamily="18" charset="0"/>
                <a:cs typeface="Times New Roman" panose="02020603050405020304" pitchFamily="18" charset="0"/>
              </a:rPr>
              <a:t> Many harmful gases and fine particles are invisible, making them difficult to detect without sensors.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Manual Monitoring:</a:t>
            </a:r>
            <a:r>
              <a:rPr lang="en-US" sz="2400" dirty="0">
                <a:latin typeface="Times New Roman" panose="02020603050405020304" pitchFamily="18" charset="0"/>
                <a:cs typeface="Times New Roman" panose="02020603050405020304" pitchFamily="18" charset="0"/>
              </a:rPr>
              <a:t> Relying on staff for air checks is impractical and often inaccurate.</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Delayed Detection:</a:t>
            </a:r>
            <a:r>
              <a:rPr lang="en-US" sz="2400" dirty="0">
                <a:latin typeface="Times New Roman" panose="02020603050405020304" pitchFamily="18" charset="0"/>
                <a:cs typeface="Times New Roman" panose="02020603050405020304" pitchFamily="18" charset="0"/>
              </a:rPr>
              <a:t> Current systems may not provide real-time alerts, leading to higher infection risks.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Lack of IoT Integration:</a:t>
            </a:r>
            <a:r>
              <a:rPr lang="en-US" sz="2400" dirty="0">
                <a:latin typeface="Times New Roman" panose="02020603050405020304" pitchFamily="18" charset="0"/>
                <a:cs typeface="Times New Roman" panose="02020603050405020304" pitchFamily="18" charset="0"/>
              </a:rPr>
              <a:t> Existing setups often miss remote monitoring and data analysis features.</a:t>
            </a:r>
          </a:p>
          <a:p>
            <a:pPr marL="342900" indent="-3429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Patient Safety Concerns:</a:t>
            </a:r>
            <a:r>
              <a:rPr lang="en-US" sz="2400" dirty="0">
                <a:latin typeface="Times New Roman" panose="02020603050405020304" pitchFamily="18" charset="0"/>
                <a:cs typeface="Times New Roman" panose="02020603050405020304" pitchFamily="18" charset="0"/>
              </a:rPr>
              <a:t> Poor air quality directly affects recovery, immunity, and overall wellbeing.</a:t>
            </a:r>
          </a:p>
          <a:p>
            <a:pPr marL="285750" indent="-285750" algn="just">
              <a:lnSpc>
                <a:spcPct val="150000"/>
              </a:lnSpc>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Arial" panose="020B0604020202020204" pitchFamily="34" charset="0"/>
              <a:buChar char="•"/>
            </a:pPr>
            <a:endParaRPr lang="en-IN" sz="2000" dirty="0">
              <a:latin typeface="Times New Roman" panose="02020603050405020304" pitchFamily="18" charset="0"/>
              <a:cs typeface="Times New Roman" panose="02020603050405020304" pitchFamily="18" charset="0"/>
            </a:endParaRPr>
          </a:p>
        </p:txBody>
      </p:sp>
      <p:pic>
        <p:nvPicPr>
          <p:cNvPr id="18" name="Picture 17">
            <a:extLst>
              <a:ext uri="{FF2B5EF4-FFF2-40B4-BE49-F238E27FC236}">
                <a16:creationId xmlns:a16="http://schemas.microsoft.com/office/drawing/2014/main" id="{349516DF-B88B-4F9D-BB7A-C95950CA451C}"/>
              </a:ext>
            </a:extLst>
          </p:cNvPr>
          <p:cNvPicPr>
            <a:picLocks noChangeAspect="1"/>
          </p:cNvPicPr>
          <p:nvPr/>
        </p:nvPicPr>
        <p:blipFill>
          <a:blip r:embed="rId4"/>
          <a:stretch>
            <a:fillRect/>
          </a:stretch>
        </p:blipFill>
        <p:spPr>
          <a:xfrm>
            <a:off x="8729072" y="1670271"/>
            <a:ext cx="5309488" cy="530948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1753791" y="279281"/>
            <a:ext cx="6328767" cy="522208"/>
          </a:xfrm>
          <a:prstGeom prst="rect">
            <a:avLst/>
          </a:prstGeom>
          <a:noFill/>
        </p:spPr>
        <p:txBody>
          <a:bodyPr wrap="none" lIns="0" tIns="0" rIns="0" bIns="0" rtlCol="0" anchor="t"/>
          <a:lstStyle/>
          <a:p>
            <a:pPr marL="0" indent="0">
              <a:lnSpc>
                <a:spcPts val="4100"/>
              </a:lnSpc>
              <a:buNone/>
            </a:pPr>
            <a:endParaRPr lang="en-US" sz="4400" kern="0" spc="-66" dirty="0">
              <a:solidFill>
                <a:srgbClr val="D73AD7"/>
              </a:solidFill>
              <a:latin typeface="Times New Roman" panose="02020603050405020304" pitchFamily="18" charset="0"/>
              <a:ea typeface="Source Serif Pro" pitchFamily="34" charset="-122"/>
              <a:cs typeface="Times New Roman" panose="02020603050405020304" pitchFamily="18" charset="0"/>
            </a:endParaRPr>
          </a:p>
        </p:txBody>
      </p:sp>
      <p:sp>
        <p:nvSpPr>
          <p:cNvPr id="8" name="Text 5"/>
          <p:cNvSpPr/>
          <p:nvPr/>
        </p:nvSpPr>
        <p:spPr>
          <a:xfrm>
            <a:off x="3655541" y="4653359"/>
            <a:ext cx="125254" cy="250746"/>
          </a:xfrm>
          <a:prstGeom prst="rect">
            <a:avLst/>
          </a:prstGeom>
          <a:noFill/>
        </p:spPr>
        <p:txBody>
          <a:bodyPr wrap="none" lIns="0" tIns="0" rIns="0" bIns="0" rtlCol="0" anchor="t"/>
          <a:lstStyle/>
          <a:p>
            <a:pPr marL="0" indent="0" algn="ctr">
              <a:lnSpc>
                <a:spcPts val="1950"/>
              </a:lnSpc>
              <a:buNone/>
            </a:pPr>
            <a:endParaRPr lang="en-US" sz="1950" kern="0" spc="-39" dirty="0">
              <a:solidFill>
                <a:srgbClr val="272525"/>
              </a:solidFill>
              <a:latin typeface="Times New Roman" panose="02020603050405020304" pitchFamily="18" charset="0"/>
              <a:ea typeface="Source Serif Pro" pitchFamily="34" charset="-122"/>
              <a:cs typeface="Times New Roman" panose="02020603050405020304" pitchFamily="18" charset="0"/>
            </a:endParaRPr>
          </a:p>
          <a:p>
            <a:pPr marL="0" indent="0" algn="ctr">
              <a:lnSpc>
                <a:spcPts val="1950"/>
              </a:lnSpc>
              <a:buNone/>
            </a:pPr>
            <a:endParaRPr lang="en-US" sz="1950" kern="0" spc="-39"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9" name="Text 6"/>
          <p:cNvSpPr/>
          <p:nvPr/>
        </p:nvSpPr>
        <p:spPr>
          <a:xfrm>
            <a:off x="1729661" y="2841744"/>
            <a:ext cx="2089071" cy="261104"/>
          </a:xfrm>
          <a:prstGeom prst="rect">
            <a:avLst/>
          </a:prstGeom>
          <a:noFill/>
        </p:spPr>
        <p:txBody>
          <a:bodyPr wrap="none" lIns="0" tIns="0" rIns="0" bIns="0" rtlCol="0" anchor="t"/>
          <a:lstStyle/>
          <a:p>
            <a:pPr marL="0" indent="0" algn="just">
              <a:lnSpc>
                <a:spcPts val="2050"/>
              </a:lnSpc>
              <a:buNone/>
            </a:pPr>
            <a:endParaRPr lang="en-US" sz="2000" b="1" kern="0" spc="-33"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3" name="Text 10"/>
          <p:cNvSpPr/>
          <p:nvPr/>
        </p:nvSpPr>
        <p:spPr>
          <a:xfrm>
            <a:off x="845999" y="4049236"/>
            <a:ext cx="125254" cy="250746"/>
          </a:xfrm>
          <a:prstGeom prst="rect">
            <a:avLst/>
          </a:prstGeom>
          <a:noFill/>
        </p:spPr>
        <p:txBody>
          <a:bodyPr wrap="none" lIns="0" tIns="0" rIns="0" bIns="0" rtlCol="0" anchor="t"/>
          <a:lstStyle/>
          <a:p>
            <a:pPr marL="0" indent="0" algn="ctr">
              <a:lnSpc>
                <a:spcPts val="1950"/>
              </a:lnSpc>
              <a:buNone/>
            </a:pPr>
            <a:endParaRPr lang="en-US" sz="1950" kern="0" spc="-39"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8" name="Text 15"/>
          <p:cNvSpPr/>
          <p:nvPr/>
        </p:nvSpPr>
        <p:spPr>
          <a:xfrm>
            <a:off x="809169" y="5285383"/>
            <a:ext cx="125254" cy="250746"/>
          </a:xfrm>
          <a:prstGeom prst="rect">
            <a:avLst/>
          </a:prstGeom>
          <a:noFill/>
        </p:spPr>
        <p:txBody>
          <a:bodyPr wrap="none" lIns="0" tIns="0" rIns="0" bIns="0" rtlCol="0" anchor="t"/>
          <a:lstStyle/>
          <a:p>
            <a:pPr marL="0" indent="0" algn="ctr">
              <a:lnSpc>
                <a:spcPts val="1950"/>
              </a:lnSpc>
              <a:buNone/>
            </a:pPr>
            <a:endParaRPr lang="en-US" sz="1950" kern="0" spc="-39"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9" name="Text 16"/>
          <p:cNvSpPr/>
          <p:nvPr/>
        </p:nvSpPr>
        <p:spPr>
          <a:xfrm>
            <a:off x="1753791" y="5340707"/>
            <a:ext cx="2135386" cy="261104"/>
          </a:xfrm>
          <a:prstGeom prst="rect">
            <a:avLst/>
          </a:prstGeom>
          <a:noFill/>
        </p:spPr>
        <p:txBody>
          <a:bodyPr wrap="none" lIns="0" tIns="0" rIns="0" bIns="0" rtlCol="0" anchor="t"/>
          <a:lstStyle/>
          <a:p>
            <a:pPr marL="0" indent="0" algn="l">
              <a:lnSpc>
                <a:spcPts val="2050"/>
              </a:lnSpc>
              <a:buNone/>
            </a:pPr>
            <a:endParaRPr lang="en-US" sz="2000" b="1" kern="0" spc="-33"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23" name="Text 20"/>
          <p:cNvSpPr/>
          <p:nvPr/>
        </p:nvSpPr>
        <p:spPr>
          <a:xfrm>
            <a:off x="809169" y="6428184"/>
            <a:ext cx="125254" cy="250746"/>
          </a:xfrm>
          <a:prstGeom prst="rect">
            <a:avLst/>
          </a:prstGeom>
          <a:noFill/>
        </p:spPr>
        <p:txBody>
          <a:bodyPr wrap="none" lIns="0" tIns="0" rIns="0" bIns="0" rtlCol="0" anchor="t"/>
          <a:lstStyle/>
          <a:p>
            <a:pPr marL="0" indent="0" algn="ctr">
              <a:lnSpc>
                <a:spcPts val="1950"/>
              </a:lnSpc>
              <a:buNone/>
            </a:pPr>
            <a:endParaRPr lang="en-US" sz="1950" kern="0" spc="-39"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24" name="Text 21"/>
          <p:cNvSpPr/>
          <p:nvPr/>
        </p:nvSpPr>
        <p:spPr>
          <a:xfrm>
            <a:off x="1629097" y="6412845"/>
            <a:ext cx="2089071" cy="261104"/>
          </a:xfrm>
          <a:prstGeom prst="rect">
            <a:avLst/>
          </a:prstGeom>
          <a:noFill/>
        </p:spPr>
        <p:txBody>
          <a:bodyPr wrap="none" lIns="0" tIns="0" rIns="0" bIns="0" rtlCol="0" anchor="t"/>
          <a:lstStyle/>
          <a:p>
            <a:pPr marL="0" indent="0" algn="l">
              <a:lnSpc>
                <a:spcPts val="2050"/>
              </a:lnSpc>
              <a:buNone/>
            </a:pPr>
            <a:r>
              <a:rPr lang="en-US" sz="2000" b="1" kern="0" spc="-33" dirty="0">
                <a:solidFill>
                  <a:srgbClr val="272525"/>
                </a:solidFill>
                <a:latin typeface="Times New Roman" panose="02020603050405020304" pitchFamily="18" charset="0"/>
                <a:ea typeface="Source Serif Pro" pitchFamily="34" charset="-122"/>
                <a:cs typeface="Times New Roman" panose="02020603050405020304" pitchFamily="18" charset="0"/>
              </a:rPr>
              <a:t>  </a:t>
            </a:r>
          </a:p>
        </p:txBody>
      </p:sp>
      <p:sp>
        <p:nvSpPr>
          <p:cNvPr id="25" name="Text 22"/>
          <p:cNvSpPr/>
          <p:nvPr/>
        </p:nvSpPr>
        <p:spPr>
          <a:xfrm>
            <a:off x="1729661" y="6756440"/>
            <a:ext cx="6658332" cy="567928"/>
          </a:xfrm>
          <a:prstGeom prst="rect">
            <a:avLst/>
          </a:prstGeom>
          <a:noFill/>
        </p:spPr>
        <p:txBody>
          <a:bodyPr wrap="square" lIns="0" tIns="0" rIns="0" bIns="0" rtlCol="0" anchor="t"/>
          <a:lstStyle/>
          <a:p>
            <a:pPr marL="0" indent="0" algn="just">
              <a:lnSpc>
                <a:spcPts val="2200"/>
              </a:lnSpc>
              <a:buNone/>
            </a:pPr>
            <a:endParaRPr lang="en-US" sz="2000" kern="0" spc="-28" dirty="0">
              <a:solidFill>
                <a:srgbClr val="272525"/>
              </a:solidFill>
              <a:latin typeface="Times New Roman" panose="02020603050405020304" pitchFamily="18" charset="0"/>
              <a:ea typeface="Source Sans Pro" pitchFamily="34" charset="-122"/>
              <a:cs typeface="Times New Roman" panose="02020603050405020304" pitchFamily="18" charset="0"/>
            </a:endParaRPr>
          </a:p>
        </p:txBody>
      </p:sp>
      <p:sp>
        <p:nvSpPr>
          <p:cNvPr id="29" name="TextBox 28"/>
          <p:cNvSpPr txBox="1"/>
          <p:nvPr/>
        </p:nvSpPr>
        <p:spPr>
          <a:xfrm>
            <a:off x="6038215" y="7456170"/>
            <a:ext cx="3105785" cy="415925"/>
          </a:xfrm>
          <a:prstGeom prst="rect">
            <a:avLst/>
          </a:prstGeom>
          <a:noFill/>
        </p:spPr>
        <p:txBody>
          <a:bodyPr wrap="square">
            <a:noAutofit/>
          </a:bodyPr>
          <a:lstStyle/>
          <a:p>
            <a:endParaRPr lang="en-US" sz="18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pic>
        <p:nvPicPr>
          <p:cNvPr id="4098" name="Picture 2" descr="K RAMAKRISHNAN COLLEGE OF ENGINEERING - Digital Trichy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763" y="192184"/>
            <a:ext cx="1403131" cy="1370653"/>
          </a:xfrm>
          <a:prstGeom prst="rect">
            <a:avLst/>
          </a:prstGeom>
          <a:noFill/>
          <a:extLst>
            <a:ext uri="{909E8E84-426E-40DD-AFC4-6F175D3DCCD1}">
              <a14:hiddenFill xmlns:a14="http://schemas.microsoft.com/office/drawing/2010/main">
                <a:solidFill>
                  <a:srgbClr val="FFFFFF"/>
                </a:solidFill>
              </a14:hiddenFill>
            </a:ext>
          </a:extLst>
        </p:spPr>
      </p:pic>
      <p:sp>
        <p:nvSpPr>
          <p:cNvPr id="28" name="Rectangle 27"/>
          <p:cNvSpPr/>
          <p:nvPr/>
        </p:nvSpPr>
        <p:spPr>
          <a:xfrm>
            <a:off x="1869142" y="369686"/>
            <a:ext cx="7274858" cy="1323439"/>
          </a:xfrm>
          <a:prstGeom prst="rect">
            <a:avLst/>
          </a:prstGeom>
          <a:noFill/>
        </p:spPr>
        <p:txBody>
          <a:bodyPr wrap="square" lIns="91440" tIns="45720" rIns="91440" bIns="45720">
            <a:spAutoFit/>
          </a:bodyPr>
          <a:lstStyle/>
          <a:p>
            <a:pPr algn="ctr"/>
            <a:r>
              <a:rPr lang="en-US" sz="4000" dirty="0">
                <a:latin typeface="Algerian" panose="04020705040A02060702" pitchFamily="82" charset="0"/>
              </a:rPr>
              <a:t>Problem Statement Analysis Model</a:t>
            </a:r>
          </a:p>
        </p:txBody>
      </p:sp>
      <p:sp>
        <p:nvSpPr>
          <p:cNvPr id="34" name="Rectangle 21">
            <a:extLst>
              <a:ext uri="{FF2B5EF4-FFF2-40B4-BE49-F238E27FC236}">
                <a16:creationId xmlns:a16="http://schemas.microsoft.com/office/drawing/2014/main" id="{DBCE71C0-42A1-424E-B22B-E53B4A064535}"/>
              </a:ext>
            </a:extLst>
          </p:cNvPr>
          <p:cNvSpPr>
            <a:spLocks noChangeArrowheads="1"/>
          </p:cNvSpPr>
          <p:nvPr/>
        </p:nvSpPr>
        <p:spPr bwMode="auto">
          <a:xfrm>
            <a:off x="365760" y="4381679"/>
            <a:ext cx="18473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5" name="Rectangle 34">
            <a:extLst>
              <a:ext uri="{FF2B5EF4-FFF2-40B4-BE49-F238E27FC236}">
                <a16:creationId xmlns:a16="http://schemas.microsoft.com/office/drawing/2014/main" id="{5AE93840-E934-4D05-B81D-5A10FA16D3E1}"/>
              </a:ext>
            </a:extLst>
          </p:cNvPr>
          <p:cNvSpPr/>
          <p:nvPr/>
        </p:nvSpPr>
        <p:spPr>
          <a:xfrm>
            <a:off x="780592" y="2125078"/>
            <a:ext cx="13821231" cy="4893647"/>
          </a:xfrm>
          <a:prstGeom prst="rect">
            <a:avLst/>
          </a:prstGeom>
        </p:spPr>
        <p:txBody>
          <a:bodyPr wrap="square">
            <a:spAutoFit/>
          </a:bodyPr>
          <a:lstStyle/>
          <a:p>
            <a:r>
              <a:rPr lang="en-US" sz="2400" b="1" dirty="0">
                <a:latin typeface="Times New Roman" panose="02020603050405020304" pitchFamily="18" charset="0"/>
                <a:cs typeface="Times New Roman" panose="02020603050405020304" pitchFamily="18" charset="0"/>
              </a:rPr>
              <a:t>1. Problem Identification</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Poor indoor air quality in hospitals due to high CO₂ concentration, particulate matter, humidity imbalance, and inadequate </a:t>
            </a:r>
            <a:r>
              <a:rPr lang="en-US" sz="2400" dirty="0" err="1">
                <a:latin typeface="Times New Roman" panose="02020603050405020304" pitchFamily="18" charset="0"/>
                <a:cs typeface="Times New Roman" panose="02020603050405020304" pitchFamily="18" charset="0"/>
              </a:rPr>
              <a:t>ventilation.Traditional</a:t>
            </a:r>
            <a:r>
              <a:rPr lang="en-US" sz="2400" dirty="0">
                <a:latin typeface="Times New Roman" panose="02020603050405020304" pitchFamily="18" charset="0"/>
                <a:cs typeface="Times New Roman" panose="02020603050405020304" pitchFamily="18" charset="0"/>
              </a:rPr>
              <a:t> air quality monitoring methods rely on </a:t>
            </a:r>
            <a:r>
              <a:rPr lang="en-US" sz="2400" b="1" dirty="0">
                <a:latin typeface="Times New Roman" panose="02020603050405020304" pitchFamily="18" charset="0"/>
                <a:cs typeface="Times New Roman" panose="02020603050405020304" pitchFamily="18" charset="0"/>
              </a:rPr>
              <a:t>manual inspection</a:t>
            </a:r>
            <a:r>
              <a:rPr lang="en-US" sz="2400" dirty="0">
                <a:latin typeface="Times New Roman" panose="02020603050405020304" pitchFamily="18" charset="0"/>
                <a:cs typeface="Times New Roman" panose="02020603050405020304" pitchFamily="18" charset="0"/>
              </a:rPr>
              <a:t>, which is not continuous and often delayed.</a:t>
            </a:r>
          </a:p>
          <a:p>
            <a:r>
              <a:rPr lang="en-US" sz="2400" b="1" dirty="0">
                <a:latin typeface="Times New Roman" panose="02020603050405020304" pitchFamily="18" charset="0"/>
                <a:cs typeface="Times New Roman" panose="02020603050405020304" pitchFamily="18" charset="0"/>
              </a:rPr>
              <a:t>2. Root Cause Analysis</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Lack of </a:t>
            </a:r>
            <a:r>
              <a:rPr lang="en-US" sz="2400" b="1" dirty="0">
                <a:latin typeface="Times New Roman" panose="02020603050405020304" pitchFamily="18" charset="0"/>
                <a:cs typeface="Times New Roman" panose="02020603050405020304" pitchFamily="18" charset="0"/>
              </a:rPr>
              <a:t>real-time air quality monitoring systems</a:t>
            </a:r>
            <a:r>
              <a:rPr lang="en-US" sz="2400" dirty="0">
                <a:latin typeface="Times New Roman" panose="02020603050405020304" pitchFamily="18" charset="0"/>
                <a:cs typeface="Times New Roman" panose="02020603050405020304" pitchFamily="18" charset="0"/>
              </a:rPr>
              <a:t> inside hospitals.</a:t>
            </a:r>
          </a:p>
          <a:p>
            <a:r>
              <a:rPr lang="en-US" sz="2400" dirty="0">
                <a:latin typeface="Times New Roman" panose="02020603050405020304" pitchFamily="18" charset="0"/>
                <a:cs typeface="Times New Roman" panose="02020603050405020304" pitchFamily="18" charset="0"/>
              </a:rPr>
              <a:t>Absence of </a:t>
            </a:r>
            <a:r>
              <a:rPr lang="en-US" sz="2400" b="1" dirty="0">
                <a:latin typeface="Times New Roman" panose="02020603050405020304" pitchFamily="18" charset="0"/>
                <a:cs typeface="Times New Roman" panose="02020603050405020304" pitchFamily="18" charset="0"/>
              </a:rPr>
              <a:t>automated alerts</a:t>
            </a:r>
            <a:r>
              <a:rPr lang="en-US" sz="2400" dirty="0">
                <a:latin typeface="Times New Roman" panose="02020603050405020304" pitchFamily="18" charset="0"/>
                <a:cs typeface="Times New Roman" panose="02020603050405020304" pitchFamily="18" charset="0"/>
              </a:rPr>
              <a:t> for early detection of harmful air quality.</a:t>
            </a:r>
          </a:p>
          <a:p>
            <a:r>
              <a:rPr lang="en-US" sz="2400" dirty="0">
                <a:latin typeface="Times New Roman" panose="02020603050405020304" pitchFamily="18" charset="0"/>
                <a:cs typeface="Times New Roman" panose="02020603050405020304" pitchFamily="18" charset="0"/>
              </a:rPr>
              <a:t>Limited integration of </a:t>
            </a:r>
            <a:r>
              <a:rPr lang="en-US" sz="2400" b="1" dirty="0">
                <a:latin typeface="Times New Roman" panose="02020603050405020304" pitchFamily="18" charset="0"/>
                <a:cs typeface="Times New Roman" panose="02020603050405020304" pitchFamily="18" charset="0"/>
              </a:rPr>
              <a:t>IoT-based remote monitoring</a:t>
            </a:r>
            <a:r>
              <a:rPr lang="en-US" sz="2400" dirty="0">
                <a:latin typeface="Times New Roman" panose="02020603050405020304" pitchFamily="18" charset="0"/>
                <a:cs typeface="Times New Roman" panose="02020603050405020304" pitchFamily="18" charset="0"/>
              </a:rPr>
              <a:t> in healthcare facilities.</a:t>
            </a:r>
          </a:p>
          <a:p>
            <a:r>
              <a:rPr lang="en-US" sz="2400" b="1" dirty="0">
                <a:latin typeface="Times New Roman" panose="02020603050405020304" pitchFamily="18" charset="0"/>
                <a:cs typeface="Times New Roman" panose="02020603050405020304" pitchFamily="18" charset="0"/>
              </a:rPr>
              <a:t>3. Proposed Solution</a:t>
            </a: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Implementation of an </a:t>
            </a:r>
            <a:r>
              <a:rPr lang="en-US" sz="2400" b="1" dirty="0">
                <a:latin typeface="Times New Roman" panose="02020603050405020304" pitchFamily="18" charset="0"/>
                <a:cs typeface="Times New Roman" panose="02020603050405020304" pitchFamily="18" charset="0"/>
              </a:rPr>
              <a:t>IoT-based air quality monitoring system</a:t>
            </a:r>
            <a:r>
              <a:rPr lang="en-US" sz="2400" dirty="0">
                <a:latin typeface="Times New Roman" panose="02020603050405020304" pitchFamily="18" charset="0"/>
                <a:cs typeface="Times New Roman" panose="02020603050405020304" pitchFamily="18" charset="0"/>
              </a:rPr>
              <a:t> using sensors (CO₂, PM2.5/PM10, humidity, temperature).</a:t>
            </a:r>
          </a:p>
          <a:p>
            <a:r>
              <a:rPr lang="en-US" sz="2400" dirty="0">
                <a:latin typeface="Times New Roman" panose="02020603050405020304" pitchFamily="18" charset="0"/>
                <a:cs typeface="Times New Roman" panose="02020603050405020304" pitchFamily="18" charset="0"/>
              </a:rPr>
              <a:t>Integration with </a:t>
            </a:r>
            <a:r>
              <a:rPr lang="en-US" sz="2400" b="1" dirty="0">
                <a:latin typeface="Times New Roman" panose="02020603050405020304" pitchFamily="18" charset="0"/>
                <a:cs typeface="Times New Roman" panose="02020603050405020304" pitchFamily="18" charset="0"/>
              </a:rPr>
              <a:t>ESP8266 and </a:t>
            </a:r>
            <a:r>
              <a:rPr lang="en-US" sz="2400" b="1" dirty="0" err="1">
                <a:latin typeface="Times New Roman" panose="02020603050405020304" pitchFamily="18" charset="0"/>
                <a:cs typeface="Times New Roman" panose="02020603050405020304" pitchFamily="18" charset="0"/>
              </a:rPr>
              <a:t>Blynk</a:t>
            </a:r>
            <a:r>
              <a:rPr lang="en-US" sz="2400" b="1" dirty="0">
                <a:latin typeface="Times New Roman" panose="02020603050405020304" pitchFamily="18" charset="0"/>
                <a:cs typeface="Times New Roman" panose="02020603050405020304" pitchFamily="18" charset="0"/>
              </a:rPr>
              <a:t> app</a:t>
            </a:r>
            <a:r>
              <a:rPr lang="en-US" sz="2400" dirty="0">
                <a:latin typeface="Times New Roman" panose="02020603050405020304" pitchFamily="18" charset="0"/>
                <a:cs typeface="Times New Roman" panose="02020603050405020304" pitchFamily="18" charset="0"/>
              </a:rPr>
              <a:t> for real-time monitoring and remote alerts.</a:t>
            </a:r>
          </a:p>
          <a:p>
            <a:r>
              <a:rPr lang="en-US" sz="2400" b="1" dirty="0">
                <a:latin typeface="Times New Roman" panose="02020603050405020304" pitchFamily="18" charset="0"/>
                <a:cs typeface="Times New Roman" panose="02020603050405020304" pitchFamily="18" charset="0"/>
              </a:rPr>
              <a:t>Alarm and LCD display system</a:t>
            </a:r>
            <a:r>
              <a:rPr lang="en-US" sz="2400" dirty="0">
                <a:latin typeface="Times New Roman" panose="02020603050405020304" pitchFamily="18" charset="0"/>
                <a:cs typeface="Times New Roman" panose="02020603050405020304" pitchFamily="18" charset="0"/>
              </a:rPr>
              <a:t> for immediate awareness and corrective actions.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1133415" y="1858591"/>
            <a:ext cx="5632490" cy="704017"/>
          </a:xfrm>
          <a:prstGeom prst="rect">
            <a:avLst/>
          </a:prstGeom>
          <a:noFill/>
        </p:spPr>
        <p:txBody>
          <a:bodyPr wrap="none" lIns="0" tIns="0" rIns="0" bIns="0" rtlCol="0" anchor="t"/>
          <a:lstStyle/>
          <a:p>
            <a:pPr marL="0" indent="0">
              <a:lnSpc>
                <a:spcPts val="5500"/>
              </a:lnSpc>
              <a:buNone/>
            </a:pPr>
            <a:endParaRPr lang="en-US" sz="4400" kern="0" spc="-89" dirty="0">
              <a:solidFill>
                <a:srgbClr val="D73AD7"/>
              </a:solidFill>
              <a:latin typeface="Times New Roman" panose="02020603050405020304" pitchFamily="18" charset="0"/>
              <a:ea typeface="Source Serif Pro" pitchFamily="34" charset="-122"/>
              <a:cs typeface="Times New Roman" panose="02020603050405020304" pitchFamily="18" charset="0"/>
            </a:endParaRPr>
          </a:p>
        </p:txBody>
      </p:sp>
      <p:sp>
        <p:nvSpPr>
          <p:cNvPr id="3" name="Text 1"/>
          <p:cNvSpPr/>
          <p:nvPr/>
        </p:nvSpPr>
        <p:spPr>
          <a:xfrm>
            <a:off x="837724" y="3090982"/>
            <a:ext cx="12954952" cy="766048"/>
          </a:xfrm>
          <a:prstGeom prst="rect">
            <a:avLst/>
          </a:prstGeom>
          <a:noFill/>
        </p:spPr>
        <p:txBody>
          <a:bodyPr wrap="square" lIns="0" tIns="0" rIns="0" bIns="0" rtlCol="0" anchor="t"/>
          <a:lstStyle/>
          <a:p>
            <a:pPr marL="0" indent="0" algn="just">
              <a:lnSpc>
                <a:spcPts val="3000"/>
              </a:lnSpc>
              <a:buNone/>
            </a:pPr>
            <a:endParaRPr lang="en-US" sz="1850" dirty="0">
              <a:latin typeface="Times New Roman" panose="02020603050405020304" pitchFamily="18" charset="0"/>
              <a:cs typeface="Times New Roman" panose="02020603050405020304" pitchFamily="18" charset="0"/>
            </a:endParaRPr>
          </a:p>
        </p:txBody>
      </p:sp>
      <p:sp>
        <p:nvSpPr>
          <p:cNvPr id="4" name="Text 2"/>
          <p:cNvSpPr/>
          <p:nvPr/>
        </p:nvSpPr>
        <p:spPr>
          <a:xfrm>
            <a:off x="837724" y="4492546"/>
            <a:ext cx="2816185" cy="351949"/>
          </a:xfrm>
          <a:prstGeom prst="rect">
            <a:avLst/>
          </a:prstGeom>
          <a:noFill/>
        </p:spPr>
        <p:txBody>
          <a:bodyPr wrap="none" lIns="0" tIns="0" rIns="0" bIns="0" rtlCol="0" anchor="t"/>
          <a:lstStyle/>
          <a:p>
            <a:pPr marL="0" indent="0">
              <a:lnSpc>
                <a:spcPts val="2750"/>
              </a:lnSpc>
              <a:buNone/>
            </a:pPr>
            <a:endParaRPr lang="en-US" sz="2200" b="1" kern="0" spc="-44" dirty="0">
              <a:solidFill>
                <a:schemeClr val="tx1"/>
              </a:solidFill>
              <a:latin typeface="Times New Roman" panose="02020603050405020304" pitchFamily="18" charset="0"/>
              <a:ea typeface="Source Serif Pro" pitchFamily="34" charset="-122"/>
              <a:cs typeface="Times New Roman" panose="02020603050405020304" pitchFamily="18" charset="0"/>
            </a:endParaRPr>
          </a:p>
        </p:txBody>
      </p:sp>
      <p:sp>
        <p:nvSpPr>
          <p:cNvPr id="5" name="Text 3"/>
          <p:cNvSpPr/>
          <p:nvPr/>
        </p:nvSpPr>
        <p:spPr>
          <a:xfrm>
            <a:off x="631349" y="4956810"/>
            <a:ext cx="3928586" cy="1149072"/>
          </a:xfrm>
          <a:prstGeom prst="rect">
            <a:avLst/>
          </a:prstGeom>
          <a:noFill/>
        </p:spPr>
        <p:txBody>
          <a:bodyPr wrap="square" lIns="0" tIns="0" rIns="0" bIns="0" rtlCol="0" anchor="t"/>
          <a:lstStyle/>
          <a:p>
            <a:pPr marL="0" indent="0" algn="just">
              <a:lnSpc>
                <a:spcPts val="3000"/>
              </a:lnSpc>
              <a:buNone/>
            </a:pPr>
            <a:r>
              <a:rPr lang="en-US" sz="2000" kern="0" spc="-38" dirty="0">
                <a:solidFill>
                  <a:srgbClr val="272525"/>
                </a:solidFill>
                <a:latin typeface="Times New Roman" panose="02020603050405020304" pitchFamily="18" charset="0"/>
                <a:ea typeface="Source Sans Pro" pitchFamily="34" charset="-122"/>
                <a:cs typeface="Times New Roman" panose="02020603050405020304" pitchFamily="18" charset="0"/>
              </a:rPr>
              <a:t>.</a:t>
            </a:r>
          </a:p>
        </p:txBody>
      </p:sp>
      <p:sp>
        <p:nvSpPr>
          <p:cNvPr id="6" name="Text 4"/>
          <p:cNvSpPr/>
          <p:nvPr/>
        </p:nvSpPr>
        <p:spPr>
          <a:xfrm>
            <a:off x="5357813" y="4365546"/>
            <a:ext cx="2816185" cy="351949"/>
          </a:xfrm>
          <a:prstGeom prst="rect">
            <a:avLst/>
          </a:prstGeom>
          <a:noFill/>
        </p:spPr>
        <p:txBody>
          <a:bodyPr wrap="none" lIns="0" tIns="0" rIns="0" bIns="0" rtlCol="0" anchor="t"/>
          <a:lstStyle/>
          <a:p>
            <a:pPr marL="0" indent="0">
              <a:lnSpc>
                <a:spcPts val="2750"/>
              </a:lnSpc>
              <a:buNone/>
            </a:pPr>
            <a:endParaRPr lang="en-US" sz="2200" b="1" kern="0" spc="-44" dirty="0">
              <a:solidFill>
                <a:schemeClr val="tx1"/>
              </a:solidFill>
              <a:latin typeface="Times New Roman" panose="02020603050405020304" pitchFamily="18" charset="0"/>
              <a:ea typeface="Source Serif Pro" pitchFamily="34" charset="-122"/>
              <a:cs typeface="Times New Roman" panose="02020603050405020304" pitchFamily="18" charset="0"/>
            </a:endParaRPr>
          </a:p>
        </p:txBody>
      </p:sp>
      <p:sp>
        <p:nvSpPr>
          <p:cNvPr id="7" name="Text 5"/>
          <p:cNvSpPr/>
          <p:nvPr/>
        </p:nvSpPr>
        <p:spPr>
          <a:xfrm>
            <a:off x="5350907" y="4864213"/>
            <a:ext cx="3928586" cy="1149072"/>
          </a:xfrm>
          <a:prstGeom prst="rect">
            <a:avLst/>
          </a:prstGeom>
          <a:noFill/>
        </p:spPr>
        <p:txBody>
          <a:bodyPr wrap="square" lIns="0" tIns="0" rIns="0" bIns="0" rtlCol="0" anchor="t"/>
          <a:lstStyle/>
          <a:p>
            <a:pPr marL="0" indent="0" algn="just">
              <a:lnSpc>
                <a:spcPts val="3000"/>
              </a:lnSpc>
              <a:buNone/>
            </a:pPr>
            <a:endParaRPr lang="en-US" sz="2000" kern="0" spc="-38" dirty="0">
              <a:solidFill>
                <a:srgbClr val="272525"/>
              </a:solidFill>
              <a:latin typeface="Times New Roman" panose="02020603050405020304" pitchFamily="18" charset="0"/>
              <a:ea typeface="Source Sans Pro" pitchFamily="34" charset="-122"/>
              <a:cs typeface="Times New Roman" panose="02020603050405020304" pitchFamily="18" charset="0"/>
            </a:endParaRPr>
          </a:p>
        </p:txBody>
      </p:sp>
      <p:sp>
        <p:nvSpPr>
          <p:cNvPr id="8" name="Text 6"/>
          <p:cNvSpPr/>
          <p:nvPr/>
        </p:nvSpPr>
        <p:spPr>
          <a:xfrm>
            <a:off x="9877901" y="4365546"/>
            <a:ext cx="2816185" cy="351949"/>
          </a:xfrm>
          <a:prstGeom prst="rect">
            <a:avLst/>
          </a:prstGeom>
          <a:noFill/>
        </p:spPr>
        <p:txBody>
          <a:bodyPr wrap="none" lIns="0" tIns="0" rIns="0" bIns="0" rtlCol="0" anchor="t"/>
          <a:lstStyle/>
          <a:p>
            <a:pPr marL="0" indent="0">
              <a:lnSpc>
                <a:spcPts val="2750"/>
              </a:lnSpc>
              <a:buNone/>
            </a:pPr>
            <a:endParaRPr lang="en-US" sz="2000" b="1" kern="0" spc="-44" dirty="0">
              <a:solidFill>
                <a:schemeClr val="tx1"/>
              </a:solidFill>
              <a:latin typeface="Times New Roman" panose="02020603050405020304" pitchFamily="18" charset="0"/>
              <a:ea typeface="Source Serif Pro" pitchFamily="34" charset="-122"/>
              <a:cs typeface="Times New Roman" panose="02020603050405020304" pitchFamily="18" charset="0"/>
            </a:endParaRPr>
          </a:p>
        </p:txBody>
      </p:sp>
      <p:sp>
        <p:nvSpPr>
          <p:cNvPr id="9" name="Text 7"/>
          <p:cNvSpPr/>
          <p:nvPr/>
        </p:nvSpPr>
        <p:spPr>
          <a:xfrm>
            <a:off x="9814401" y="4829810"/>
            <a:ext cx="3928586" cy="1149072"/>
          </a:xfrm>
          <a:prstGeom prst="rect">
            <a:avLst/>
          </a:prstGeom>
          <a:noFill/>
        </p:spPr>
        <p:txBody>
          <a:bodyPr wrap="square" lIns="0" tIns="0" rIns="0" bIns="0" rtlCol="0" anchor="t"/>
          <a:lstStyle/>
          <a:p>
            <a:pPr marL="0" indent="0" algn="just">
              <a:lnSpc>
                <a:spcPts val="3000"/>
              </a:lnSpc>
              <a:buNone/>
            </a:pPr>
            <a:endParaRPr lang="en-US" sz="2000" kern="0" spc="-38" dirty="0">
              <a:solidFill>
                <a:srgbClr val="272525"/>
              </a:solidFill>
              <a:latin typeface="Times New Roman" panose="02020603050405020304" pitchFamily="18" charset="0"/>
              <a:ea typeface="Source Sans Pro" pitchFamily="34" charset="-122"/>
              <a:cs typeface="Times New Roman" panose="02020603050405020304" pitchFamily="18" charset="0"/>
            </a:endParaRPr>
          </a:p>
        </p:txBody>
      </p:sp>
      <p:sp>
        <p:nvSpPr>
          <p:cNvPr id="10" name="Rectangle 9"/>
          <p:cNvSpPr/>
          <p:nvPr/>
        </p:nvSpPr>
        <p:spPr>
          <a:xfrm>
            <a:off x="12894197" y="7789762"/>
            <a:ext cx="1632031" cy="335666"/>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pic>
        <p:nvPicPr>
          <p:cNvPr id="5122" name="Picture 2" descr="K RAMAKRISHNAN COLLEGE OF ENGINEERING - Digital Trichy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265" y="214933"/>
            <a:ext cx="1447800" cy="1569985"/>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p:cNvSpPr/>
          <p:nvPr/>
        </p:nvSpPr>
        <p:spPr>
          <a:xfrm>
            <a:off x="2374710" y="1692275"/>
            <a:ext cx="9280478" cy="461665"/>
          </a:xfrm>
          <a:prstGeom prst="rect">
            <a:avLst/>
          </a:prstGeom>
        </p:spPr>
        <p:txBody>
          <a:bodyPr wrap="square">
            <a:spAutoFit/>
          </a:bodyPr>
          <a:lstStyle/>
          <a:p>
            <a:pPr algn="just"/>
            <a:endParaRPr lang="en-IN" sz="2400" dirty="0"/>
          </a:p>
        </p:txBody>
      </p:sp>
      <p:sp>
        <p:nvSpPr>
          <p:cNvPr id="57" name="Rectangle 56"/>
          <p:cNvSpPr/>
          <p:nvPr/>
        </p:nvSpPr>
        <p:spPr>
          <a:xfrm>
            <a:off x="4310855" y="715811"/>
            <a:ext cx="6008689" cy="707886"/>
          </a:xfrm>
          <a:prstGeom prst="rect">
            <a:avLst/>
          </a:prstGeom>
          <a:noFill/>
        </p:spPr>
        <p:txBody>
          <a:bodyPr wrap="square" lIns="91440" tIns="45720" rIns="91440" bIns="45720">
            <a:spAutoFit/>
          </a:bodyPr>
          <a:lstStyle/>
          <a:p>
            <a:pPr algn="ctr"/>
            <a:r>
              <a:rPr lang="en-IN" sz="4000" dirty="0">
                <a:latin typeface="Algerian" panose="04020705040A02060702" pitchFamily="82" charset="0"/>
              </a:rPr>
              <a:t>Existing</a:t>
            </a:r>
            <a:r>
              <a:rPr lang="en-IN" sz="4000" b="1"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Times New Roman" panose="02020603050405020304" pitchFamily="18" charset="0"/>
                <a:cs typeface="Times New Roman" panose="02020603050405020304" pitchFamily="18" charset="0"/>
              </a:rPr>
              <a:t> </a:t>
            </a:r>
            <a:r>
              <a:rPr lang="en-IN" sz="4000" dirty="0">
                <a:latin typeface="Algerian" panose="04020705040A02060702" pitchFamily="82" charset="0"/>
              </a:rPr>
              <a:t>system</a:t>
            </a:r>
            <a:endParaRPr lang="en-US" sz="40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latin typeface="Algerian" panose="04020705040A02060702" pitchFamily="82" charset="0"/>
              <a:cs typeface="Times New Roman" panose="02020603050405020304" pitchFamily="18" charset="0"/>
            </a:endParaRPr>
          </a:p>
        </p:txBody>
      </p:sp>
      <p:sp>
        <p:nvSpPr>
          <p:cNvPr id="14" name="Rectangle 13">
            <a:extLst>
              <a:ext uri="{FF2B5EF4-FFF2-40B4-BE49-F238E27FC236}">
                <a16:creationId xmlns:a16="http://schemas.microsoft.com/office/drawing/2014/main" id="{5A3731CF-0F75-4F26-8919-035606CFC431}"/>
              </a:ext>
            </a:extLst>
          </p:cNvPr>
          <p:cNvSpPr/>
          <p:nvPr/>
        </p:nvSpPr>
        <p:spPr>
          <a:xfrm>
            <a:off x="741296" y="2292340"/>
            <a:ext cx="12049218" cy="4524315"/>
          </a:xfrm>
          <a:prstGeom prst="rect">
            <a:avLst/>
          </a:prstGeom>
        </p:spPr>
        <p:txBody>
          <a:bodyPr wrap="square">
            <a:spAutoFit/>
          </a:bodyPr>
          <a:lstStyle/>
          <a:p>
            <a:pPr lvl="0" eaLnBrk="0" fontAlgn="base" hangingPunct="0">
              <a:spcBef>
                <a:spcPct val="0"/>
              </a:spcBef>
              <a:spcAft>
                <a:spcPct val="0"/>
              </a:spcAft>
              <a:buFontTx/>
              <a:buChar char="•"/>
            </a:pPr>
            <a:r>
              <a:rPr lang="en-US" altLang="en-US" sz="2400" dirty="0">
                <a:latin typeface="Times New Roman" panose="02020603050405020304" pitchFamily="18" charset="0"/>
                <a:cs typeface="Times New Roman" panose="02020603050405020304" pitchFamily="18" charset="0"/>
              </a:rPr>
              <a:t>Hospitals currently rely on </a:t>
            </a:r>
            <a:r>
              <a:rPr lang="en-US" altLang="en-US" sz="2400" b="1" dirty="0">
                <a:latin typeface="Times New Roman" panose="02020603050405020304" pitchFamily="18" charset="0"/>
                <a:cs typeface="Times New Roman" panose="02020603050405020304" pitchFamily="18" charset="0"/>
              </a:rPr>
              <a:t>manual inspection methods</a:t>
            </a:r>
            <a:r>
              <a:rPr lang="en-US" altLang="en-US" sz="2400" dirty="0">
                <a:latin typeface="Times New Roman" panose="02020603050405020304" pitchFamily="18" charset="0"/>
                <a:cs typeface="Times New Roman" panose="02020603050405020304" pitchFamily="18" charset="0"/>
              </a:rPr>
              <a:t> or standalone air quality meters for checking indoor air quality.</a:t>
            </a:r>
          </a:p>
          <a:p>
            <a:pPr lvl="0" eaLnBrk="0" fontAlgn="base" hangingPunct="0">
              <a:spcBef>
                <a:spcPct val="0"/>
              </a:spcBef>
              <a:spcAft>
                <a:spcPct val="0"/>
              </a:spcAft>
              <a:buFontTx/>
              <a:buChar char="•"/>
            </a:pPr>
            <a:r>
              <a:rPr lang="en-US" altLang="en-US" sz="2400" dirty="0">
                <a:latin typeface="Times New Roman" panose="02020603050405020304" pitchFamily="18" charset="0"/>
                <a:cs typeface="Times New Roman" panose="02020603050405020304" pitchFamily="18" charset="0"/>
              </a:rPr>
              <a:t>Monitoring is usually done </a:t>
            </a:r>
            <a:r>
              <a:rPr lang="en-US" altLang="en-US" sz="2400" b="1" dirty="0">
                <a:latin typeface="Times New Roman" panose="02020603050405020304" pitchFamily="18" charset="0"/>
                <a:cs typeface="Times New Roman" panose="02020603050405020304" pitchFamily="18" charset="0"/>
              </a:rPr>
              <a:t>periodically</a:t>
            </a:r>
            <a:r>
              <a:rPr lang="en-US" altLang="en-US" sz="2400" dirty="0">
                <a:latin typeface="Times New Roman" panose="02020603050405020304" pitchFamily="18" charset="0"/>
                <a:cs typeface="Times New Roman" panose="02020603050405020304" pitchFamily="18" charset="0"/>
              </a:rPr>
              <a:t> (not continuous), leading to delays in detecting harmful conditions.</a:t>
            </a:r>
          </a:p>
          <a:p>
            <a:pPr lvl="0" eaLnBrk="0" fontAlgn="base" hangingPunct="0">
              <a:spcBef>
                <a:spcPct val="0"/>
              </a:spcBef>
              <a:spcAft>
                <a:spcPct val="0"/>
              </a:spcAft>
              <a:buFontTx/>
              <a:buChar char="•"/>
            </a:pPr>
            <a:r>
              <a:rPr lang="en-US" altLang="en-US" sz="2400" dirty="0">
                <a:latin typeface="Times New Roman" panose="02020603050405020304" pitchFamily="18" charset="0"/>
                <a:cs typeface="Times New Roman" panose="02020603050405020304" pitchFamily="18" charset="0"/>
              </a:rPr>
              <a:t>Data is </a:t>
            </a:r>
            <a:r>
              <a:rPr lang="en-US" altLang="en-US" sz="2400" b="1" dirty="0">
                <a:latin typeface="Times New Roman" panose="02020603050405020304" pitchFamily="18" charset="0"/>
                <a:cs typeface="Times New Roman" panose="02020603050405020304" pitchFamily="18" charset="0"/>
              </a:rPr>
              <a:t>not stored or transmitted remotely</a:t>
            </a:r>
            <a:r>
              <a:rPr lang="en-US" altLang="en-US" sz="2400" dirty="0">
                <a:latin typeface="Times New Roman" panose="02020603050405020304" pitchFamily="18" charset="0"/>
                <a:cs typeface="Times New Roman" panose="02020603050405020304" pitchFamily="18" charset="0"/>
              </a:rPr>
              <a:t>, making it difficult for staff to track air quality trends over time.</a:t>
            </a:r>
          </a:p>
          <a:p>
            <a:pPr lvl="0" eaLnBrk="0" fontAlgn="base" hangingPunct="0">
              <a:spcBef>
                <a:spcPct val="0"/>
              </a:spcBef>
              <a:spcAft>
                <a:spcPct val="0"/>
              </a:spcAft>
              <a:buFontTx/>
              <a:buChar char="•"/>
            </a:pPr>
            <a:r>
              <a:rPr lang="en-US" altLang="en-US" sz="2400" dirty="0">
                <a:latin typeface="Times New Roman" panose="02020603050405020304" pitchFamily="18" charset="0"/>
                <a:cs typeface="Times New Roman" panose="02020603050405020304" pitchFamily="18" charset="0"/>
              </a:rPr>
              <a:t>There is </a:t>
            </a:r>
            <a:r>
              <a:rPr lang="en-US" altLang="en-US" sz="2400" b="1" dirty="0">
                <a:latin typeface="Times New Roman" panose="02020603050405020304" pitchFamily="18" charset="0"/>
                <a:cs typeface="Times New Roman" panose="02020603050405020304" pitchFamily="18" charset="0"/>
              </a:rPr>
              <a:t>no automatic alert system</a:t>
            </a:r>
            <a:r>
              <a:rPr lang="en-US" altLang="en-US" sz="2400" dirty="0">
                <a:latin typeface="Times New Roman" panose="02020603050405020304" pitchFamily="18" charset="0"/>
                <a:cs typeface="Times New Roman" panose="02020603050405020304" pitchFamily="18" charset="0"/>
              </a:rPr>
              <a:t>; staff must physically check readings to know when air quality is unsafe.</a:t>
            </a:r>
          </a:p>
          <a:p>
            <a:pPr lvl="0" eaLnBrk="0" fontAlgn="base" hangingPunct="0">
              <a:spcBef>
                <a:spcPct val="0"/>
              </a:spcBef>
              <a:spcAft>
                <a:spcPct val="0"/>
              </a:spcAft>
              <a:buFontTx/>
              <a:buChar char="•"/>
            </a:pPr>
            <a:r>
              <a:rPr lang="en-US" altLang="en-US" sz="2400" dirty="0">
                <a:latin typeface="Times New Roman" panose="02020603050405020304" pitchFamily="18" charset="0"/>
                <a:cs typeface="Times New Roman" panose="02020603050405020304" pitchFamily="18" charset="0"/>
              </a:rPr>
              <a:t>Existing solutions are often </a:t>
            </a:r>
            <a:r>
              <a:rPr lang="en-US" altLang="en-US" sz="2400" b="1" dirty="0">
                <a:latin typeface="Times New Roman" panose="02020603050405020304" pitchFamily="18" charset="0"/>
                <a:cs typeface="Times New Roman" panose="02020603050405020304" pitchFamily="18" charset="0"/>
              </a:rPr>
              <a:t>expensive, bulky, or limited to single-parameter measurement</a:t>
            </a:r>
            <a:r>
              <a:rPr lang="en-US" altLang="en-US" sz="2400" dirty="0">
                <a:latin typeface="Times New Roman" panose="02020603050405020304" pitchFamily="18" charset="0"/>
                <a:cs typeface="Times New Roman" panose="02020603050405020304" pitchFamily="18" charset="0"/>
              </a:rPr>
              <a:t> (like only CO₂ or only humidity).</a:t>
            </a:r>
          </a:p>
          <a:p>
            <a:pPr lvl="0" eaLnBrk="0" fontAlgn="base" hangingPunct="0">
              <a:spcBef>
                <a:spcPct val="0"/>
              </a:spcBef>
              <a:spcAft>
                <a:spcPct val="0"/>
              </a:spcAft>
              <a:buFontTx/>
              <a:buChar char="•"/>
            </a:pPr>
            <a:r>
              <a:rPr lang="en-US" altLang="en-US" sz="2400" dirty="0">
                <a:latin typeface="Times New Roman" panose="02020603050405020304" pitchFamily="18" charset="0"/>
                <a:cs typeface="Times New Roman" panose="02020603050405020304" pitchFamily="18" charset="0"/>
              </a:rPr>
              <a:t>Lack of </a:t>
            </a:r>
            <a:r>
              <a:rPr lang="en-US" altLang="en-US" sz="2400" b="1" dirty="0">
                <a:latin typeface="Times New Roman" panose="02020603050405020304" pitchFamily="18" charset="0"/>
                <a:cs typeface="Times New Roman" panose="02020603050405020304" pitchFamily="18" charset="0"/>
              </a:rPr>
              <a:t>integration with IoT and smartphones</a:t>
            </a:r>
            <a:r>
              <a:rPr lang="en-US" altLang="en-US" sz="2400" dirty="0">
                <a:latin typeface="Times New Roman" panose="02020603050405020304" pitchFamily="18" charset="0"/>
                <a:cs typeface="Times New Roman" panose="02020603050405020304" pitchFamily="18" charset="0"/>
              </a:rPr>
              <a:t> restricts timely action in critical hospital zones such as ICUs and operation theatres.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1048464" y="973217"/>
            <a:ext cx="4807625" cy="600908"/>
          </a:xfrm>
          <a:prstGeom prst="rect">
            <a:avLst/>
          </a:prstGeom>
          <a:noFill/>
        </p:spPr>
        <p:txBody>
          <a:bodyPr wrap="none" lIns="0" tIns="0" rIns="0" bIns="0" rtlCol="0" anchor="t"/>
          <a:lstStyle/>
          <a:p>
            <a:pPr marL="0" indent="0">
              <a:lnSpc>
                <a:spcPts val="4700"/>
              </a:lnSpc>
              <a:buNone/>
            </a:pPr>
            <a:endParaRPr lang="en-US" sz="4400" kern="0" spc="-76" dirty="0">
              <a:solidFill>
                <a:srgbClr val="D73AD7"/>
              </a:solidFill>
              <a:latin typeface="Times New Roman" panose="02020603050405020304" pitchFamily="18" charset="0"/>
              <a:ea typeface="Source Serif Pro" pitchFamily="34" charset="-122"/>
              <a:cs typeface="Times New Roman" panose="02020603050405020304" pitchFamily="18" charset="0"/>
            </a:endParaRPr>
          </a:p>
        </p:txBody>
      </p:sp>
      <p:sp>
        <p:nvSpPr>
          <p:cNvPr id="7" name="Text 4"/>
          <p:cNvSpPr/>
          <p:nvPr/>
        </p:nvSpPr>
        <p:spPr>
          <a:xfrm>
            <a:off x="1379220" y="3105150"/>
            <a:ext cx="3090545" cy="363220"/>
          </a:xfrm>
          <a:prstGeom prst="rect">
            <a:avLst/>
          </a:prstGeom>
          <a:noFill/>
        </p:spPr>
        <p:txBody>
          <a:bodyPr wrap="square" lIns="0" tIns="0" rIns="0" bIns="0" rtlCol="0" anchor="t"/>
          <a:lstStyle/>
          <a:p>
            <a:pPr marL="0" indent="0">
              <a:lnSpc>
                <a:spcPts val="2350"/>
              </a:lnSpc>
              <a:buNone/>
            </a:pPr>
            <a:endParaRPr lang="en-US" sz="2000" b="1" kern="0" spc="-38"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1" name="Text 8"/>
          <p:cNvSpPr/>
          <p:nvPr/>
        </p:nvSpPr>
        <p:spPr>
          <a:xfrm>
            <a:off x="5338167" y="2962077"/>
            <a:ext cx="2403753" cy="300395"/>
          </a:xfrm>
          <a:prstGeom prst="rect">
            <a:avLst/>
          </a:prstGeom>
          <a:noFill/>
        </p:spPr>
        <p:txBody>
          <a:bodyPr wrap="none" lIns="0" tIns="0" rIns="0" bIns="0" rtlCol="0" anchor="t"/>
          <a:lstStyle/>
          <a:p>
            <a:pPr marL="0" indent="0">
              <a:lnSpc>
                <a:spcPts val="2350"/>
              </a:lnSpc>
              <a:buNone/>
            </a:pPr>
            <a:endParaRPr lang="en-US" sz="2000" b="1" kern="0" spc="-38"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2" name="Text 9"/>
          <p:cNvSpPr/>
          <p:nvPr/>
        </p:nvSpPr>
        <p:spPr>
          <a:xfrm>
            <a:off x="5338167" y="3357723"/>
            <a:ext cx="3090743" cy="1756648"/>
          </a:xfrm>
          <a:prstGeom prst="rect">
            <a:avLst/>
          </a:prstGeom>
          <a:noFill/>
        </p:spPr>
        <p:txBody>
          <a:bodyPr wrap="square" lIns="0" tIns="0" rIns="0" bIns="0" rtlCol="0" anchor="t"/>
          <a:lstStyle/>
          <a:p>
            <a:pPr marL="0" indent="0" algn="just">
              <a:lnSpc>
                <a:spcPts val="2550"/>
              </a:lnSpc>
              <a:buNone/>
            </a:pPr>
            <a:endParaRPr lang="en-US" sz="2000" dirty="0">
              <a:latin typeface="Times New Roman" panose="02020603050405020304" pitchFamily="18" charset="0"/>
              <a:cs typeface="Times New Roman" panose="02020603050405020304" pitchFamily="18" charset="0"/>
            </a:endParaRPr>
          </a:p>
        </p:txBody>
      </p:sp>
      <p:sp>
        <p:nvSpPr>
          <p:cNvPr id="14" name="Text 11"/>
          <p:cNvSpPr/>
          <p:nvPr/>
        </p:nvSpPr>
        <p:spPr>
          <a:xfrm>
            <a:off x="872847" y="5538827"/>
            <a:ext cx="144185" cy="288488"/>
          </a:xfrm>
          <a:prstGeom prst="rect">
            <a:avLst/>
          </a:prstGeom>
          <a:noFill/>
        </p:spPr>
        <p:txBody>
          <a:bodyPr wrap="none" lIns="0" tIns="0" rIns="0" bIns="0" rtlCol="0" anchor="t"/>
          <a:lstStyle/>
          <a:p>
            <a:pPr marL="0" indent="0" algn="ctr">
              <a:lnSpc>
                <a:spcPts val="2250"/>
              </a:lnSpc>
              <a:buNone/>
            </a:pPr>
            <a:endParaRPr lang="en-US" sz="2250" kern="0" spc="-45"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5" name="Text 12"/>
          <p:cNvSpPr/>
          <p:nvPr/>
        </p:nvSpPr>
        <p:spPr>
          <a:xfrm>
            <a:off x="1379101" y="5500846"/>
            <a:ext cx="2403753" cy="300395"/>
          </a:xfrm>
          <a:prstGeom prst="rect">
            <a:avLst/>
          </a:prstGeom>
          <a:noFill/>
        </p:spPr>
        <p:txBody>
          <a:bodyPr wrap="none" lIns="0" tIns="0" rIns="0" bIns="0" rtlCol="0" anchor="t"/>
          <a:lstStyle/>
          <a:p>
            <a:pPr marL="0" indent="0">
              <a:lnSpc>
                <a:spcPts val="2350"/>
              </a:lnSpc>
              <a:buNone/>
            </a:pPr>
            <a:endParaRPr lang="en-US" sz="2000" b="1" kern="0" spc="-38"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6" name="Text 13"/>
          <p:cNvSpPr/>
          <p:nvPr/>
        </p:nvSpPr>
        <p:spPr>
          <a:xfrm>
            <a:off x="1379101" y="6098381"/>
            <a:ext cx="3090743" cy="1307306"/>
          </a:xfrm>
          <a:prstGeom prst="rect">
            <a:avLst/>
          </a:prstGeom>
          <a:noFill/>
        </p:spPr>
        <p:txBody>
          <a:bodyPr wrap="square" lIns="0" tIns="0" rIns="0" bIns="0" rtlCol="0" anchor="t"/>
          <a:lstStyle/>
          <a:p>
            <a:pPr marL="0" indent="0" algn="just">
              <a:lnSpc>
                <a:spcPts val="2550"/>
              </a:lnSpc>
              <a:buNone/>
            </a:pPr>
            <a:endParaRPr lang="en-US" sz="2000" kern="0" spc="-32" dirty="0">
              <a:solidFill>
                <a:srgbClr val="272525"/>
              </a:solidFill>
              <a:latin typeface="Times New Roman" panose="02020603050405020304" pitchFamily="18" charset="0"/>
              <a:ea typeface="Source Sans Pro" pitchFamily="34" charset="-122"/>
              <a:cs typeface="Times New Roman" panose="02020603050405020304" pitchFamily="18" charset="0"/>
            </a:endParaRPr>
          </a:p>
        </p:txBody>
      </p:sp>
      <p:sp>
        <p:nvSpPr>
          <p:cNvPr id="18" name="Text 15"/>
          <p:cNvSpPr/>
          <p:nvPr/>
        </p:nvSpPr>
        <p:spPr>
          <a:xfrm>
            <a:off x="4831913" y="5475327"/>
            <a:ext cx="144185" cy="288488"/>
          </a:xfrm>
          <a:prstGeom prst="rect">
            <a:avLst/>
          </a:prstGeom>
          <a:noFill/>
        </p:spPr>
        <p:txBody>
          <a:bodyPr wrap="none" lIns="0" tIns="0" rIns="0" bIns="0" rtlCol="0" anchor="t"/>
          <a:lstStyle/>
          <a:p>
            <a:pPr marL="0" indent="0" algn="ctr">
              <a:lnSpc>
                <a:spcPts val="2250"/>
              </a:lnSpc>
              <a:buNone/>
            </a:pPr>
            <a:endParaRPr lang="en-US" sz="2250" kern="0" spc="-45"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19" name="Text 16"/>
          <p:cNvSpPr/>
          <p:nvPr/>
        </p:nvSpPr>
        <p:spPr>
          <a:xfrm>
            <a:off x="5338167" y="5453221"/>
            <a:ext cx="2403753" cy="300395"/>
          </a:xfrm>
          <a:prstGeom prst="rect">
            <a:avLst/>
          </a:prstGeom>
          <a:noFill/>
        </p:spPr>
        <p:txBody>
          <a:bodyPr wrap="none" lIns="0" tIns="0" rIns="0" bIns="0" rtlCol="0" anchor="t"/>
          <a:lstStyle/>
          <a:p>
            <a:pPr marL="0" indent="0">
              <a:lnSpc>
                <a:spcPts val="2350"/>
              </a:lnSpc>
              <a:buNone/>
            </a:pPr>
            <a:endParaRPr lang="en-US" sz="2000" b="1" kern="0" spc="-38" dirty="0">
              <a:solidFill>
                <a:srgbClr val="272525"/>
              </a:solidFill>
              <a:latin typeface="Times New Roman" panose="02020603050405020304" pitchFamily="18" charset="0"/>
              <a:ea typeface="Source Serif Pro" pitchFamily="34" charset="-122"/>
              <a:cs typeface="Times New Roman" panose="02020603050405020304" pitchFamily="18" charset="0"/>
            </a:endParaRPr>
          </a:p>
        </p:txBody>
      </p:sp>
      <p:sp>
        <p:nvSpPr>
          <p:cNvPr id="20" name="Text 17"/>
          <p:cNvSpPr/>
          <p:nvPr/>
        </p:nvSpPr>
        <p:spPr>
          <a:xfrm>
            <a:off x="5338167" y="5892006"/>
            <a:ext cx="3090743" cy="1634133"/>
          </a:xfrm>
          <a:prstGeom prst="rect">
            <a:avLst/>
          </a:prstGeom>
          <a:noFill/>
        </p:spPr>
        <p:txBody>
          <a:bodyPr wrap="square" lIns="0" tIns="0" rIns="0" bIns="0" rtlCol="0" anchor="t"/>
          <a:lstStyle/>
          <a:p>
            <a:pPr marL="0" indent="0" algn="just">
              <a:lnSpc>
                <a:spcPts val="2550"/>
              </a:lnSpc>
              <a:buNone/>
            </a:pPr>
            <a:r>
              <a:rPr lang="en-US" sz="2000" kern="0" spc="-32" dirty="0">
                <a:solidFill>
                  <a:srgbClr val="272525"/>
                </a:solidFill>
                <a:latin typeface="Times New Roman" panose="02020603050405020304" pitchFamily="18" charset="0"/>
                <a:ea typeface="Source Sans Pro" pitchFamily="34" charset="-122"/>
                <a:cs typeface="Times New Roman" panose="02020603050405020304" pitchFamily="18" charset="0"/>
              </a:rPr>
              <a:t>.</a:t>
            </a:r>
          </a:p>
        </p:txBody>
      </p:sp>
      <p:pic>
        <p:nvPicPr>
          <p:cNvPr id="6146" name="Picture 2" descr="K RAMAKRISHNAN COLLEGE OF ENGINEERING - Digital Trichy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296" y="164782"/>
            <a:ext cx="1379101" cy="1390650"/>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p:cNvSpPr/>
          <p:nvPr/>
        </p:nvSpPr>
        <p:spPr>
          <a:xfrm>
            <a:off x="2580977" y="469970"/>
            <a:ext cx="5694756" cy="707886"/>
          </a:xfrm>
          <a:prstGeom prst="rect">
            <a:avLst/>
          </a:prstGeom>
          <a:noFill/>
        </p:spPr>
        <p:txBody>
          <a:bodyPr wrap="square" lIns="91440" tIns="45720" rIns="91440" bIns="45720">
            <a:spAutoFit/>
          </a:bodyPr>
          <a:lstStyle/>
          <a:p>
            <a:pPr algn="ctr"/>
            <a:r>
              <a:rPr lang="en-US" sz="4000" dirty="0">
                <a:latin typeface="Algerian" panose="04020705040A02060702" pitchFamily="82" charset="0"/>
              </a:rPr>
              <a:t>Proposed System</a:t>
            </a:r>
          </a:p>
        </p:txBody>
      </p:sp>
      <p:sp>
        <p:nvSpPr>
          <p:cNvPr id="6" name="Rectangle 3">
            <a:extLst>
              <a:ext uri="{FF2B5EF4-FFF2-40B4-BE49-F238E27FC236}">
                <a16:creationId xmlns:a16="http://schemas.microsoft.com/office/drawing/2014/main" id="{9CD2CE1A-9B41-653E-1AC6-A126B52F799F}"/>
              </a:ext>
            </a:extLst>
          </p:cNvPr>
          <p:cNvSpPr>
            <a:spLocks noChangeArrowheads="1"/>
          </p:cNvSpPr>
          <p:nvPr/>
        </p:nvSpPr>
        <p:spPr bwMode="auto">
          <a:xfrm>
            <a:off x="1410839" y="9073443"/>
            <a:ext cx="8329423" cy="456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TextBox 4">
            <a:extLst>
              <a:ext uri="{FF2B5EF4-FFF2-40B4-BE49-F238E27FC236}">
                <a16:creationId xmlns:a16="http://schemas.microsoft.com/office/drawing/2014/main" id="{18918DCD-AA44-1DE1-D14B-81D52DFF16F5}"/>
              </a:ext>
            </a:extLst>
          </p:cNvPr>
          <p:cNvSpPr txBox="1"/>
          <p:nvPr/>
        </p:nvSpPr>
        <p:spPr>
          <a:xfrm>
            <a:off x="947705" y="1844883"/>
            <a:ext cx="7927353" cy="498663"/>
          </a:xfrm>
          <a:prstGeom prst="rect">
            <a:avLst/>
          </a:prstGeom>
          <a:noFill/>
        </p:spPr>
        <p:txBody>
          <a:bodyPr wrap="square" rtlCol="0">
            <a:spAutoFit/>
          </a:bodyPr>
          <a:lstStyle/>
          <a:p>
            <a:pPr algn="just">
              <a:lnSpc>
                <a:spcPct val="150000"/>
              </a:lnSpc>
            </a:pPr>
            <a:endParaRPr lang="en-IN" sz="2000" dirty="0">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D3DF5156-BB13-4473-9DC7-474C88CE122E}"/>
              </a:ext>
            </a:extLst>
          </p:cNvPr>
          <p:cNvSpPr/>
          <p:nvPr/>
        </p:nvSpPr>
        <p:spPr>
          <a:xfrm>
            <a:off x="1048464" y="2127319"/>
            <a:ext cx="9555487" cy="5632311"/>
          </a:xfrm>
          <a:prstGeom prst="rect">
            <a:avLst/>
          </a:prstGeom>
        </p:spPr>
        <p:txBody>
          <a:bodyPr wrap="square">
            <a:spAutoFit/>
          </a:bodyPr>
          <a:lstStyle/>
          <a:p>
            <a:pPr lvl="0" eaLnBrk="0" fontAlgn="base" hangingPunct="0">
              <a:spcBef>
                <a:spcPct val="0"/>
              </a:spcBef>
              <a:spcAft>
                <a:spcPct val="0"/>
              </a:spcAft>
              <a:buFontTx/>
              <a:buChar char="•"/>
            </a:pPr>
            <a:r>
              <a:rPr lang="en-US" altLang="en-US" sz="2400" b="1" dirty="0">
                <a:latin typeface="Times New Roman" panose="02020603050405020304" pitchFamily="18" charset="0"/>
                <a:cs typeface="Times New Roman" panose="02020603050405020304" pitchFamily="18" charset="0"/>
              </a:rPr>
              <a:t>Continuous Air Quality Monitoring</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Monitors CO₂, particulate matter (PM2.5/PM10), temperature, and humidity in real time.</a:t>
            </a:r>
          </a:p>
          <a:p>
            <a:pPr lvl="0" eaLnBrk="0" fontAlgn="base" hangingPunct="0">
              <a:spcBef>
                <a:spcPct val="0"/>
              </a:spcBef>
              <a:spcAft>
                <a:spcPct val="0"/>
              </a:spcAft>
              <a:buFontTx/>
              <a:buChar char="•"/>
            </a:pPr>
            <a:r>
              <a:rPr lang="en-US" altLang="en-US" sz="2400" b="1" dirty="0">
                <a:latin typeface="Times New Roman" panose="02020603050405020304" pitchFamily="18" charset="0"/>
                <a:cs typeface="Times New Roman" panose="02020603050405020304" pitchFamily="18" charset="0"/>
              </a:rPr>
              <a:t>IoT Integration</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ESP8266 sends live data to the </a:t>
            </a:r>
            <a:r>
              <a:rPr lang="en-US" altLang="en-US" sz="2400" dirty="0" err="1">
                <a:latin typeface="Times New Roman" panose="02020603050405020304" pitchFamily="18" charset="0"/>
                <a:cs typeface="Times New Roman" panose="02020603050405020304" pitchFamily="18" charset="0"/>
              </a:rPr>
              <a:t>Blynk</a:t>
            </a:r>
            <a:r>
              <a:rPr lang="en-US" altLang="en-US" sz="2400" dirty="0">
                <a:latin typeface="Times New Roman" panose="02020603050405020304" pitchFamily="18" charset="0"/>
                <a:cs typeface="Times New Roman" panose="02020603050405020304" pitchFamily="18" charset="0"/>
              </a:rPr>
              <a:t> app or hospital dashboard for remote monitoring.</a:t>
            </a:r>
          </a:p>
          <a:p>
            <a:pPr lvl="0" eaLnBrk="0" fontAlgn="base" hangingPunct="0">
              <a:spcBef>
                <a:spcPct val="0"/>
              </a:spcBef>
              <a:spcAft>
                <a:spcPct val="0"/>
              </a:spcAft>
              <a:buFontTx/>
              <a:buChar char="•"/>
            </a:pPr>
            <a:r>
              <a:rPr lang="en-US" altLang="en-US" sz="2400" b="1" dirty="0">
                <a:latin typeface="Times New Roman" panose="02020603050405020304" pitchFamily="18" charset="0"/>
                <a:cs typeface="Times New Roman" panose="02020603050405020304" pitchFamily="18" charset="0"/>
              </a:rPr>
              <a:t>Advanced Alert Mechanism</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Triggers alarms, buzzer, and smartphone notifications when values exceed safe limits.</a:t>
            </a:r>
          </a:p>
          <a:p>
            <a:pPr lvl="0" eaLnBrk="0" fontAlgn="base" hangingPunct="0">
              <a:spcBef>
                <a:spcPct val="0"/>
              </a:spcBef>
              <a:spcAft>
                <a:spcPct val="0"/>
              </a:spcAft>
              <a:buFontTx/>
              <a:buChar char="•"/>
            </a:pPr>
            <a:r>
              <a:rPr lang="en-US" altLang="en-US" sz="2400" b="1" dirty="0">
                <a:latin typeface="Times New Roman" panose="02020603050405020304" pitchFamily="18" charset="0"/>
                <a:cs typeface="Times New Roman" panose="02020603050405020304" pitchFamily="18" charset="0"/>
              </a:rPr>
              <a:t>User-Friendly Design</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Compact, low-cost, and easy to install in ICUs, wards, and operation theaters.</a:t>
            </a:r>
          </a:p>
          <a:p>
            <a:pPr lvl="0" eaLnBrk="0" fontAlgn="base" hangingPunct="0">
              <a:spcBef>
                <a:spcPct val="0"/>
              </a:spcBef>
              <a:spcAft>
                <a:spcPct val="0"/>
              </a:spcAft>
              <a:buFontTx/>
              <a:buChar char="•"/>
            </a:pPr>
            <a:r>
              <a:rPr lang="en-US" altLang="en-US" sz="2400" b="1" dirty="0">
                <a:latin typeface="Times New Roman" panose="02020603050405020304" pitchFamily="18" charset="0"/>
                <a:cs typeface="Times New Roman" panose="02020603050405020304" pitchFamily="18" charset="0"/>
              </a:rPr>
              <a:t>Enhanced Safety</a:t>
            </a:r>
            <a:br>
              <a:rPr lang="en-US" altLang="en-US" sz="2400" dirty="0">
                <a:latin typeface="Times New Roman" panose="02020603050405020304" pitchFamily="18" charset="0"/>
                <a:cs typeface="Times New Roman" panose="02020603050405020304" pitchFamily="18" charset="0"/>
              </a:rPr>
            </a:br>
            <a:r>
              <a:rPr lang="en-US" altLang="en-US" sz="2400" dirty="0">
                <a:latin typeface="Times New Roman" panose="02020603050405020304" pitchFamily="18" charset="0"/>
                <a:cs typeface="Times New Roman" panose="02020603050405020304" pitchFamily="18" charset="0"/>
              </a:rPr>
              <a:t>Ensures clean air, reduces infection risks, and supports a healthy environment for patients and staff.</a:t>
            </a:r>
          </a:p>
        </p:txBody>
      </p:sp>
      <p:pic>
        <p:nvPicPr>
          <p:cNvPr id="10" name="Picture 9">
            <a:extLst>
              <a:ext uri="{FF2B5EF4-FFF2-40B4-BE49-F238E27FC236}">
                <a16:creationId xmlns:a16="http://schemas.microsoft.com/office/drawing/2014/main" id="{A8BD6132-8563-4218-9529-5A5EAE484F6C}"/>
              </a:ext>
            </a:extLst>
          </p:cNvPr>
          <p:cNvPicPr>
            <a:picLocks noChangeAspect="1"/>
          </p:cNvPicPr>
          <p:nvPr/>
        </p:nvPicPr>
        <p:blipFill>
          <a:blip r:embed="rId4"/>
          <a:stretch>
            <a:fillRect/>
          </a:stretch>
        </p:blipFill>
        <p:spPr>
          <a:xfrm>
            <a:off x="10312997" y="2962273"/>
            <a:ext cx="4245351" cy="424535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247515" y="910963"/>
            <a:ext cx="4934606" cy="707886"/>
          </a:xfrm>
          <a:prstGeom prst="rect">
            <a:avLst/>
          </a:prstGeom>
          <a:noFill/>
        </p:spPr>
        <p:txBody>
          <a:bodyPr wrap="square" lIns="91440" tIns="45720" rIns="91440" bIns="45720">
            <a:spAutoFit/>
          </a:bodyPr>
          <a:lstStyle/>
          <a:p>
            <a:pPr algn="ctr"/>
            <a:r>
              <a:rPr lang="en-IN" sz="40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     </a:t>
            </a:r>
            <a:r>
              <a:rPr lang="en-IN" sz="4000" dirty="0">
                <a:latin typeface="Algerian" panose="04020705040A02060702" pitchFamily="82" charset="0"/>
              </a:rPr>
              <a:t>Block diagram </a:t>
            </a:r>
            <a:endParaRPr lang="en-US" sz="40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latin typeface="Algerian" panose="04020705040A02060702" pitchFamily="82" charset="0"/>
              <a:cs typeface="Times New Roman" panose="02020603050405020304" pitchFamily="18" charset="0"/>
            </a:endParaRPr>
          </a:p>
        </p:txBody>
      </p:sp>
      <p:pic>
        <p:nvPicPr>
          <p:cNvPr id="9" name="Picture 8" descr="K RAMAKRISHNAN COLLEGE OF ENGINEERING - Digital Trichy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301" y="306984"/>
            <a:ext cx="1652092" cy="1536245"/>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0">
            <a:extLst>
              <a:ext uri="{FF2B5EF4-FFF2-40B4-BE49-F238E27FC236}">
                <a16:creationId xmlns:a16="http://schemas.microsoft.com/office/drawing/2014/main" id="{D4C37BEC-AA35-1F2D-D531-5A963608AA18}"/>
              </a:ext>
            </a:extLst>
          </p:cNvPr>
          <p:cNvSpPr>
            <a:spLocks noChangeArrowheads="1"/>
          </p:cNvSpPr>
          <p:nvPr/>
        </p:nvSpPr>
        <p:spPr bwMode="auto">
          <a:xfrm>
            <a:off x="4035425" y="1706137"/>
            <a:ext cx="14630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8" name="Rectangle 16">
            <a:extLst>
              <a:ext uri="{FF2B5EF4-FFF2-40B4-BE49-F238E27FC236}">
                <a16:creationId xmlns:a16="http://schemas.microsoft.com/office/drawing/2014/main" id="{36C744F9-C170-9FE1-2676-8235522255D6}"/>
              </a:ext>
            </a:extLst>
          </p:cNvPr>
          <p:cNvSpPr>
            <a:spLocks noChangeArrowheads="1"/>
          </p:cNvSpPr>
          <p:nvPr/>
        </p:nvSpPr>
        <p:spPr bwMode="auto">
          <a:xfrm>
            <a:off x="4247515" y="2163337"/>
            <a:ext cx="146304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028" name="Picture 4" descr="Design and Development of Air Quality Monitoring System for Solapur City  Using Smart Technologies: WSN and IoT | IntechOpen">
            <a:extLst>
              <a:ext uri="{FF2B5EF4-FFF2-40B4-BE49-F238E27FC236}">
                <a16:creationId xmlns:a16="http://schemas.microsoft.com/office/drawing/2014/main" id="{9C10E1DC-BA0D-4C61-BCBB-07CDC9CA1B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88291" y="1934737"/>
            <a:ext cx="9734527" cy="547716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K RAMAKRISHNAN COLLEGE OF ENGINEERING - Digital Trichy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629" y="165520"/>
            <a:ext cx="1513874" cy="152675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8979E263-4B6A-7B50-47EB-562BE7ED2F2F}"/>
              </a:ext>
            </a:extLst>
          </p:cNvPr>
          <p:cNvSpPr txBox="1"/>
          <p:nvPr/>
        </p:nvSpPr>
        <p:spPr>
          <a:xfrm>
            <a:off x="4519505" y="591279"/>
            <a:ext cx="6834851" cy="707886"/>
          </a:xfrm>
          <a:prstGeom prst="rect">
            <a:avLst/>
          </a:prstGeom>
          <a:noFill/>
        </p:spPr>
        <p:txBody>
          <a:bodyPr wrap="square">
            <a:spAutoFit/>
          </a:bodyPr>
          <a:lstStyle/>
          <a:p>
            <a:r>
              <a:rPr lang="en-US" sz="4000" dirty="0">
                <a:latin typeface="Algerian" panose="04020705040A02060702" pitchFamily="82" charset="0"/>
              </a:rPr>
              <a:t>Working Principle </a:t>
            </a:r>
          </a:p>
        </p:txBody>
      </p:sp>
      <p:sp>
        <p:nvSpPr>
          <p:cNvPr id="4" name="Rectangle 2">
            <a:extLst>
              <a:ext uri="{FF2B5EF4-FFF2-40B4-BE49-F238E27FC236}">
                <a16:creationId xmlns:a16="http://schemas.microsoft.com/office/drawing/2014/main" id="{5DF5E979-7B17-4304-4C81-93DF99324447}"/>
              </a:ext>
            </a:extLst>
          </p:cNvPr>
          <p:cNvSpPr>
            <a:spLocks noChangeArrowheads="1"/>
          </p:cNvSpPr>
          <p:nvPr/>
        </p:nvSpPr>
        <p:spPr bwMode="auto">
          <a:xfrm>
            <a:off x="1301676" y="2087367"/>
            <a:ext cx="11732658"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buFont typeface="+mj-lt"/>
              <a:buAutoNum type="arabicPeriod"/>
            </a:pPr>
            <a:r>
              <a:rPr lang="en-US" sz="2400" b="1" dirty="0">
                <a:latin typeface="Times New Roman" panose="02020603050405020304" pitchFamily="18" charset="0"/>
                <a:cs typeface="Times New Roman" panose="02020603050405020304" pitchFamily="18" charset="0"/>
              </a:rPr>
              <a:t>Air Quality Monitoring</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The air quality sensor continuously measures parameters such as CO₂ levels, temperature, humidity, and particulate matter (PM2.5/PM10) inside the hospital.</a:t>
            </a:r>
          </a:p>
          <a:p>
            <a:pPr marL="457200" indent="-457200">
              <a:buFont typeface="+mj-lt"/>
              <a:buAutoNum type="arabicPeriod"/>
            </a:pPr>
            <a:r>
              <a:rPr lang="en-US" sz="2400" b="1" dirty="0">
                <a:latin typeface="Times New Roman" panose="02020603050405020304" pitchFamily="18" charset="0"/>
                <a:cs typeface="Times New Roman" panose="02020603050405020304" pitchFamily="18" charset="0"/>
              </a:rPr>
              <a:t>Signal Processing</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When air quality values exceed the safety threshold, the sensor sends signals to the microcontroller for analysis.</a:t>
            </a:r>
          </a:p>
          <a:p>
            <a:pPr marL="457200" indent="-457200">
              <a:buFont typeface="+mj-lt"/>
              <a:buAutoNum type="arabicPeriod"/>
            </a:pPr>
            <a:r>
              <a:rPr lang="en-US" sz="2400" b="1" dirty="0">
                <a:latin typeface="Times New Roman" panose="02020603050405020304" pitchFamily="18" charset="0"/>
                <a:cs typeface="Times New Roman" panose="02020603050405020304" pitchFamily="18" charset="0"/>
              </a:rPr>
              <a:t>Alert Activation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The system triggers alarms and displays the air quality index (AQI) and specific parameter levels on the LCD screen for staff awareness.</a:t>
            </a:r>
          </a:p>
          <a:p>
            <a:pPr marL="457200" indent="-457200">
              <a:buFont typeface="+mj-lt"/>
              <a:buAutoNum type="arabicPeriod"/>
            </a:pPr>
            <a:r>
              <a:rPr lang="en-US" sz="2400" b="1" dirty="0">
                <a:latin typeface="Times New Roman" panose="02020603050405020304" pitchFamily="18" charset="0"/>
                <a:cs typeface="Times New Roman" panose="02020603050405020304" pitchFamily="18" charset="0"/>
              </a:rPr>
              <a:t>IoT Integration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The ESP8266 module transmits real-time data to the </a:t>
            </a:r>
            <a:r>
              <a:rPr lang="en-US" sz="2400" dirty="0" err="1">
                <a:latin typeface="Times New Roman" panose="02020603050405020304" pitchFamily="18" charset="0"/>
                <a:cs typeface="Times New Roman" panose="02020603050405020304" pitchFamily="18" charset="0"/>
              </a:rPr>
              <a:t>Blynk</a:t>
            </a:r>
            <a:r>
              <a:rPr lang="en-US" sz="2400" dirty="0">
                <a:latin typeface="Times New Roman" panose="02020603050405020304" pitchFamily="18" charset="0"/>
                <a:cs typeface="Times New Roman" panose="02020603050405020304" pitchFamily="18" charset="0"/>
              </a:rPr>
              <a:t> app (or hospital monitoring dashboard), enabling remote supervision.</a:t>
            </a:r>
          </a:p>
          <a:p>
            <a:pPr marL="457200" indent="-457200">
              <a:buFont typeface="+mj-lt"/>
              <a:buAutoNum type="arabicPeriod"/>
            </a:pPr>
            <a:r>
              <a:rPr lang="en-US" sz="2400" b="1" dirty="0">
                <a:latin typeface="Times New Roman" panose="02020603050405020304" pitchFamily="18" charset="0"/>
                <a:cs typeface="Times New Roman" panose="02020603050405020304" pitchFamily="18" charset="0"/>
              </a:rPr>
              <a:t>User Notification</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Healthcare staff receive instant alerts on their smartphones to take corrective measures, such as activating air purifiers or ventilation systems.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1462</TotalTime>
  <Words>1039</Words>
  <Application>Microsoft Office PowerPoint</Application>
  <PresentationFormat>Custom</PresentationFormat>
  <Paragraphs>100</Paragraphs>
  <Slides>14</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Algerian</vt:lpstr>
      <vt:lpstr>Arial</vt:lpstr>
      <vt:lpstr>Calibri</vt:lpstr>
      <vt:lpstr>Calibri Light</vt:lpstr>
      <vt:lpstr>Source Sans Pro</vt:lpstr>
      <vt:lpstr>Source Serif Pro</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71</cp:revision>
  <dcterms:created xsi:type="dcterms:W3CDTF">2024-09-19T00:21:00Z</dcterms:created>
  <dcterms:modified xsi:type="dcterms:W3CDTF">2026-02-04T15:39:15Z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128455C688254EC8858495387E3DD5C5_13</vt:lpwstr>
  </property>
  <property fmtid="{D5CDD505-2E9C-101B-9397-08002B2CF9AE}" pid="3" name="KSOProductBuildVer">
    <vt:lpwstr>1033-12.2.0.18607</vt:lpwstr>
  </property>
</Properties>
</file>